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8" r:id="rId2"/>
    <p:sldId id="257" r:id="rId3"/>
    <p:sldId id="256" r:id="rId4"/>
    <p:sldId id="259" r:id="rId5"/>
    <p:sldId id="277" r:id="rId6"/>
    <p:sldId id="278" r:id="rId7"/>
    <p:sldId id="279" r:id="rId8"/>
    <p:sldId id="260" r:id="rId9"/>
    <p:sldId id="261" r:id="rId10"/>
    <p:sldId id="262" r:id="rId11"/>
    <p:sldId id="282" r:id="rId12"/>
    <p:sldId id="263" r:id="rId13"/>
    <p:sldId id="265" r:id="rId14"/>
    <p:sldId id="267" r:id="rId15"/>
    <p:sldId id="269" r:id="rId16"/>
    <p:sldId id="270" r:id="rId17"/>
    <p:sldId id="275" r:id="rId18"/>
    <p:sldId id="281" r:id="rId19"/>
    <p:sldId id="283" r:id="rId20"/>
    <p:sldId id="284" r:id="rId21"/>
    <p:sldId id="285" r:id="rId22"/>
    <p:sldId id="286" r:id="rId23"/>
    <p:sldId id="287" r:id="rId24"/>
    <p:sldId id="271"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18700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7185EB-0B20-4206-93B1-CEEA26FBA626}"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271755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27883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71785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572380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648260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2891349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94252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99884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70015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44901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7185EB-0B20-4206-93B1-CEEA26FBA626}"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78651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7185EB-0B20-4206-93B1-CEEA26FBA626}" type="datetimeFigureOut">
              <a:rPr lang="en-IN" smtClean="0"/>
              <a:t>27-05-2023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13169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384919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86999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17185EB-0B20-4206-93B1-CEEA26FBA626}" type="datetimeFigureOut">
              <a:rPr lang="en-IN" smtClean="0"/>
              <a:t>27-05-2023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151819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7185EB-0B20-4206-93B1-CEEA26FBA626}"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FF9015-3A97-4AC0-BDB9-872CE5954C2B}" type="slidenum">
              <a:rPr lang="en-IN" smtClean="0"/>
              <a:t>‹#›</a:t>
            </a:fld>
            <a:endParaRPr lang="en-IN"/>
          </a:p>
        </p:txBody>
      </p:sp>
    </p:spTree>
    <p:extLst>
      <p:ext uri="{BB962C8B-B14F-4D97-AF65-F5344CB8AC3E}">
        <p14:creationId xmlns:p14="http://schemas.microsoft.com/office/powerpoint/2010/main" val="421522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17185EB-0B20-4206-93B1-CEEA26FBA626}" type="datetimeFigureOut">
              <a:rPr lang="en-IN" smtClean="0"/>
              <a:t>27-05-2023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FF9015-3A97-4AC0-BDB9-872CE5954C2B}" type="slidenum">
              <a:rPr lang="en-IN" smtClean="0"/>
              <a:t>‹#›</a:t>
            </a:fld>
            <a:endParaRPr lang="en-IN"/>
          </a:p>
        </p:txBody>
      </p:sp>
    </p:spTree>
    <p:extLst>
      <p:ext uri="{BB962C8B-B14F-4D97-AF65-F5344CB8AC3E}">
        <p14:creationId xmlns:p14="http://schemas.microsoft.com/office/powerpoint/2010/main" val="3214613551"/>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D0BB4-B242-B5CD-4AED-E236DC0E5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166F24-36D8-93BD-AC88-2EDA96B68576}"/>
              </a:ext>
            </a:extLst>
          </p:cNvPr>
          <p:cNvSpPr txBox="1"/>
          <p:nvPr/>
        </p:nvSpPr>
        <p:spPr>
          <a:xfrm>
            <a:off x="-1058503" y="319385"/>
            <a:ext cx="6096000" cy="461665"/>
          </a:xfrm>
          <a:prstGeom prst="rect">
            <a:avLst/>
          </a:prstGeom>
          <a:noFill/>
        </p:spPr>
        <p:txBody>
          <a:bodyPr wrap="square">
            <a:spAutoFit/>
          </a:bodyPr>
          <a:lstStyle/>
          <a:p>
            <a:pPr algn="ctr"/>
            <a:r>
              <a:rPr lang="en-IN" sz="2400" b="1" dirty="0">
                <a:solidFill>
                  <a:srgbClr val="FFFF00"/>
                </a:solidFill>
              </a:rPr>
              <a:t>ER Diagram</a:t>
            </a:r>
          </a:p>
        </p:txBody>
      </p:sp>
      <p:pic>
        <p:nvPicPr>
          <p:cNvPr id="4" name="Picture 3">
            <a:extLst>
              <a:ext uri="{FF2B5EF4-FFF2-40B4-BE49-F238E27FC236}">
                <a16:creationId xmlns:a16="http://schemas.microsoft.com/office/drawing/2014/main" id="{B88ACF0A-78E6-4C4A-E86D-9920DA7E2E4D}"/>
              </a:ext>
            </a:extLst>
          </p:cNvPr>
          <p:cNvPicPr>
            <a:picLocks noChangeAspect="1"/>
          </p:cNvPicPr>
          <p:nvPr/>
        </p:nvPicPr>
        <p:blipFill>
          <a:blip r:embed="rId2"/>
          <a:stretch>
            <a:fillRect/>
          </a:stretch>
        </p:blipFill>
        <p:spPr>
          <a:xfrm>
            <a:off x="3124200" y="781050"/>
            <a:ext cx="6400800" cy="5757565"/>
          </a:xfrm>
          <a:prstGeom prst="rect">
            <a:avLst/>
          </a:prstGeom>
        </p:spPr>
      </p:pic>
    </p:spTree>
    <p:extLst>
      <p:ext uri="{BB962C8B-B14F-4D97-AF65-F5344CB8AC3E}">
        <p14:creationId xmlns:p14="http://schemas.microsoft.com/office/powerpoint/2010/main" val="254978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E3250-D5AD-42CF-9B3C-62A42AA6DE45}"/>
              </a:ext>
            </a:extLst>
          </p:cNvPr>
          <p:cNvSpPr txBox="1"/>
          <p:nvPr/>
        </p:nvSpPr>
        <p:spPr>
          <a:xfrm>
            <a:off x="2888942" y="1890023"/>
            <a:ext cx="6094520" cy="3416320"/>
          </a:xfrm>
          <a:prstGeom prst="rect">
            <a:avLst/>
          </a:prstGeom>
          <a:noFill/>
        </p:spPr>
        <p:txBody>
          <a:bodyPr wrap="square">
            <a:spAutoFit/>
          </a:bodyPr>
          <a:lstStyle/>
          <a:p>
            <a:pPr algn="ctr">
              <a:buNone/>
            </a:pPr>
            <a:r>
              <a:rPr lang="en-US" sz="5400" b="1" spc="50" dirty="0">
                <a:ln w="9525" cmpd="sng">
                  <a:solidFill>
                    <a:schemeClr val="accent1"/>
                  </a:solidFill>
                  <a:prstDash val="solid"/>
                </a:ln>
                <a:effectLst>
                  <a:glow rad="139700">
                    <a:schemeClr val="accent3">
                      <a:satMod val="175000"/>
                      <a:alpha val="40000"/>
                    </a:schemeClr>
                  </a:glow>
                </a:effectLst>
                <a:latin typeface="Book Antiqua" panose="02040602050305030304" pitchFamily="18" charset="0"/>
              </a:rPr>
              <a:t>Input</a:t>
            </a:r>
          </a:p>
          <a:p>
            <a:pPr algn="ctr">
              <a:buNone/>
            </a:pPr>
            <a:r>
              <a:rPr lang="en-US" sz="5400" b="1" spc="50" dirty="0">
                <a:ln w="9525" cmpd="sng">
                  <a:solidFill>
                    <a:schemeClr val="accent1"/>
                  </a:solidFill>
                  <a:prstDash val="solid"/>
                </a:ln>
                <a:effectLst>
                  <a:glow rad="139700">
                    <a:schemeClr val="accent3">
                      <a:satMod val="175000"/>
                      <a:alpha val="40000"/>
                    </a:schemeClr>
                  </a:glow>
                </a:effectLst>
                <a:latin typeface="Book Antiqua" panose="02040602050305030304" pitchFamily="18" charset="0"/>
              </a:rPr>
              <a:t>&amp;</a:t>
            </a:r>
          </a:p>
          <a:p>
            <a:pPr algn="ctr">
              <a:buNone/>
            </a:pPr>
            <a:r>
              <a:rPr lang="en-US" sz="5400" b="1" spc="50" dirty="0">
                <a:ln w="9525" cmpd="sng">
                  <a:solidFill>
                    <a:schemeClr val="accent1"/>
                  </a:solidFill>
                  <a:prstDash val="solid"/>
                </a:ln>
                <a:effectLst>
                  <a:glow rad="139700">
                    <a:schemeClr val="accent3">
                      <a:satMod val="175000"/>
                      <a:alpha val="40000"/>
                    </a:schemeClr>
                  </a:glow>
                </a:effectLst>
                <a:latin typeface="Book Antiqua" panose="02040602050305030304" pitchFamily="18" charset="0"/>
              </a:rPr>
              <a:t>Output </a:t>
            </a:r>
          </a:p>
          <a:p>
            <a:pPr algn="ctr">
              <a:buNone/>
            </a:pPr>
            <a:r>
              <a:rPr lang="en-US" sz="5400" b="1" spc="50" dirty="0">
                <a:ln w="9525" cmpd="sng">
                  <a:solidFill>
                    <a:schemeClr val="accent1"/>
                  </a:solidFill>
                  <a:prstDash val="solid"/>
                </a:ln>
                <a:effectLst>
                  <a:glow rad="139700">
                    <a:schemeClr val="accent3">
                      <a:satMod val="175000"/>
                      <a:alpha val="40000"/>
                    </a:schemeClr>
                  </a:glow>
                </a:effectLst>
                <a:latin typeface="Book Antiqua" panose="02040602050305030304" pitchFamily="18" charset="0"/>
              </a:rPr>
              <a:t> Screens</a:t>
            </a:r>
          </a:p>
        </p:txBody>
      </p:sp>
    </p:spTree>
    <p:extLst>
      <p:ext uri="{BB962C8B-B14F-4D97-AF65-F5344CB8AC3E}">
        <p14:creationId xmlns:p14="http://schemas.microsoft.com/office/powerpoint/2010/main" val="3824503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51AEF0-B64D-9BE2-9DDA-EB80BDA97BD1}"/>
              </a:ext>
            </a:extLst>
          </p:cNvPr>
          <p:cNvSpPr txBox="1"/>
          <p:nvPr/>
        </p:nvSpPr>
        <p:spPr>
          <a:xfrm>
            <a:off x="-483275" y="361560"/>
            <a:ext cx="6093500" cy="461665"/>
          </a:xfrm>
          <a:prstGeom prst="rect">
            <a:avLst/>
          </a:prstGeom>
          <a:noFill/>
        </p:spPr>
        <p:txBody>
          <a:bodyPr wrap="square">
            <a:spAutoFit/>
          </a:bodyPr>
          <a:lstStyle/>
          <a:p>
            <a:pPr algn="ctr"/>
            <a:r>
              <a:rPr lang="en-IN" sz="2400" b="1" dirty="0">
                <a:solidFill>
                  <a:srgbClr val="FFFF00"/>
                </a:solidFill>
              </a:rPr>
              <a:t>Home Page of Website</a:t>
            </a:r>
          </a:p>
        </p:txBody>
      </p:sp>
      <p:pic>
        <p:nvPicPr>
          <p:cNvPr id="2" name="Picture 1">
            <a:extLst>
              <a:ext uri="{FF2B5EF4-FFF2-40B4-BE49-F238E27FC236}">
                <a16:creationId xmlns:a16="http://schemas.microsoft.com/office/drawing/2014/main" id="{D69E2A5E-1A2D-5BA6-8699-EB95BD6625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319" y="1524829"/>
            <a:ext cx="5738721" cy="4498023"/>
          </a:xfrm>
          <a:prstGeom prst="rect">
            <a:avLst/>
          </a:prstGeom>
          <a:noFill/>
          <a:ln>
            <a:noFill/>
          </a:ln>
        </p:spPr>
      </p:pic>
      <p:pic>
        <p:nvPicPr>
          <p:cNvPr id="4" name="Picture 3">
            <a:extLst>
              <a:ext uri="{FF2B5EF4-FFF2-40B4-BE49-F238E27FC236}">
                <a16:creationId xmlns:a16="http://schemas.microsoft.com/office/drawing/2014/main" id="{471D3981-3280-4230-A9D7-545513B1F0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9" y="1517527"/>
            <a:ext cx="5977633" cy="4505325"/>
          </a:xfrm>
          <a:prstGeom prst="rect">
            <a:avLst/>
          </a:prstGeom>
          <a:noFill/>
          <a:ln>
            <a:noFill/>
          </a:ln>
        </p:spPr>
      </p:pic>
      <p:sp>
        <p:nvSpPr>
          <p:cNvPr id="6" name="TextBox 5">
            <a:extLst>
              <a:ext uri="{FF2B5EF4-FFF2-40B4-BE49-F238E27FC236}">
                <a16:creationId xmlns:a16="http://schemas.microsoft.com/office/drawing/2014/main" id="{E10826E5-AD8F-44A6-BE78-DD61676A658D}"/>
              </a:ext>
            </a:extLst>
          </p:cNvPr>
          <p:cNvSpPr txBox="1"/>
          <p:nvPr/>
        </p:nvSpPr>
        <p:spPr>
          <a:xfrm>
            <a:off x="5316733" y="373483"/>
            <a:ext cx="6011441" cy="461665"/>
          </a:xfrm>
          <a:prstGeom prst="rect">
            <a:avLst/>
          </a:prstGeom>
          <a:noFill/>
        </p:spPr>
        <p:txBody>
          <a:bodyPr wrap="square">
            <a:spAutoFit/>
          </a:bodyPr>
          <a:lstStyle/>
          <a:p>
            <a:pPr algn="ctr"/>
            <a:r>
              <a:rPr lang="en-IN" sz="2400" b="1" dirty="0">
                <a:solidFill>
                  <a:srgbClr val="FFFF00"/>
                </a:solidFill>
              </a:rPr>
              <a:t>User Login</a:t>
            </a:r>
            <a:r>
              <a:rPr lang="en-IN" sz="2000" b="1" dirty="0"/>
              <a:t> </a:t>
            </a:r>
          </a:p>
        </p:txBody>
      </p:sp>
    </p:spTree>
    <p:extLst>
      <p:ext uri="{BB962C8B-B14F-4D97-AF65-F5344CB8AC3E}">
        <p14:creationId xmlns:p14="http://schemas.microsoft.com/office/powerpoint/2010/main" val="30816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8014C0-17AF-5D7B-CBD1-6FD4774A4B57}"/>
              </a:ext>
            </a:extLst>
          </p:cNvPr>
          <p:cNvSpPr txBox="1"/>
          <p:nvPr/>
        </p:nvSpPr>
        <p:spPr>
          <a:xfrm>
            <a:off x="-843643" y="358660"/>
            <a:ext cx="6096000" cy="461665"/>
          </a:xfrm>
          <a:prstGeom prst="rect">
            <a:avLst/>
          </a:prstGeom>
          <a:noFill/>
        </p:spPr>
        <p:txBody>
          <a:bodyPr wrap="square">
            <a:spAutoFit/>
          </a:bodyPr>
          <a:lstStyle/>
          <a:p>
            <a:pPr algn="ctr"/>
            <a:r>
              <a:rPr lang="en-IN" sz="2400" b="1" dirty="0">
                <a:solidFill>
                  <a:srgbClr val="FFFF00"/>
                </a:solidFill>
              </a:rPr>
              <a:t>User Registration</a:t>
            </a:r>
          </a:p>
        </p:txBody>
      </p:sp>
      <p:pic>
        <p:nvPicPr>
          <p:cNvPr id="2" name="Picture 1">
            <a:extLst>
              <a:ext uri="{FF2B5EF4-FFF2-40B4-BE49-F238E27FC236}">
                <a16:creationId xmlns:a16="http://schemas.microsoft.com/office/drawing/2014/main" id="{7075398C-AD1C-1A13-3716-22F4BE89A1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881" y="1679452"/>
            <a:ext cx="5550116" cy="4486205"/>
          </a:xfrm>
          <a:prstGeom prst="rect">
            <a:avLst/>
          </a:prstGeom>
          <a:noFill/>
          <a:ln>
            <a:noFill/>
          </a:ln>
        </p:spPr>
      </p:pic>
      <p:pic>
        <p:nvPicPr>
          <p:cNvPr id="4" name="Picture 3">
            <a:extLst>
              <a:ext uri="{FF2B5EF4-FFF2-40B4-BE49-F238E27FC236}">
                <a16:creationId xmlns:a16="http://schemas.microsoft.com/office/drawing/2014/main" id="{F3A33BAC-BA93-499E-BE59-A1387B0571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79452"/>
            <a:ext cx="5906610" cy="4524375"/>
          </a:xfrm>
          <a:prstGeom prst="rect">
            <a:avLst/>
          </a:prstGeom>
          <a:noFill/>
          <a:ln>
            <a:noFill/>
          </a:ln>
        </p:spPr>
      </p:pic>
      <p:sp>
        <p:nvSpPr>
          <p:cNvPr id="6" name="TextBox 5">
            <a:extLst>
              <a:ext uri="{FF2B5EF4-FFF2-40B4-BE49-F238E27FC236}">
                <a16:creationId xmlns:a16="http://schemas.microsoft.com/office/drawing/2014/main" id="{2743EB27-3E58-4D36-82F2-756F6ED62E5C}"/>
              </a:ext>
            </a:extLst>
          </p:cNvPr>
          <p:cNvSpPr txBox="1"/>
          <p:nvPr/>
        </p:nvSpPr>
        <p:spPr>
          <a:xfrm>
            <a:off x="5033639" y="507677"/>
            <a:ext cx="6516210" cy="369332"/>
          </a:xfrm>
          <a:prstGeom prst="rect">
            <a:avLst/>
          </a:prstGeom>
          <a:noFill/>
        </p:spPr>
        <p:txBody>
          <a:bodyPr wrap="square">
            <a:spAutoFit/>
          </a:bodyPr>
          <a:lstStyle/>
          <a:p>
            <a:pPr algn="ctr"/>
            <a:r>
              <a:rPr lang="en-IN" sz="1800" b="1" dirty="0">
                <a:solidFill>
                  <a:srgbClr val="FFFF00"/>
                </a:solidFill>
              </a:rPr>
              <a:t>Home page</a:t>
            </a:r>
            <a:endParaRPr lang="en-IN" sz="1600" b="1" dirty="0">
              <a:solidFill>
                <a:srgbClr val="FFFF00"/>
              </a:solidFill>
            </a:endParaRPr>
          </a:p>
        </p:txBody>
      </p:sp>
    </p:spTree>
    <p:extLst>
      <p:ext uri="{BB962C8B-B14F-4D97-AF65-F5344CB8AC3E}">
        <p14:creationId xmlns:p14="http://schemas.microsoft.com/office/powerpoint/2010/main" val="6483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1146BD-73FF-5789-89A7-59B493D75DAE}"/>
              </a:ext>
            </a:extLst>
          </p:cNvPr>
          <p:cNvSpPr txBox="1"/>
          <p:nvPr/>
        </p:nvSpPr>
        <p:spPr>
          <a:xfrm>
            <a:off x="-1174407" y="331814"/>
            <a:ext cx="6093500" cy="461665"/>
          </a:xfrm>
          <a:prstGeom prst="rect">
            <a:avLst/>
          </a:prstGeom>
          <a:noFill/>
        </p:spPr>
        <p:txBody>
          <a:bodyPr wrap="square">
            <a:spAutoFit/>
          </a:bodyPr>
          <a:lstStyle/>
          <a:p>
            <a:pPr algn="ctr"/>
            <a:r>
              <a:rPr lang="en-IN" sz="2400" b="1" dirty="0">
                <a:solidFill>
                  <a:srgbClr val="FFFF00"/>
                </a:solidFill>
              </a:rPr>
              <a:t>Booking Page</a:t>
            </a:r>
            <a:r>
              <a:rPr lang="en-IN" sz="2400" b="1" dirty="0"/>
              <a:t> </a:t>
            </a:r>
          </a:p>
        </p:txBody>
      </p:sp>
      <p:pic>
        <p:nvPicPr>
          <p:cNvPr id="2" name="Picture 1">
            <a:extLst>
              <a:ext uri="{FF2B5EF4-FFF2-40B4-BE49-F238E27FC236}">
                <a16:creationId xmlns:a16="http://schemas.microsoft.com/office/drawing/2014/main" id="{1299F5D0-647E-28D2-FCF2-51DB8F502A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024" y="1603899"/>
            <a:ext cx="5576563" cy="4695825"/>
          </a:xfrm>
          <a:prstGeom prst="rect">
            <a:avLst/>
          </a:prstGeom>
          <a:noFill/>
          <a:ln>
            <a:noFill/>
          </a:ln>
        </p:spPr>
      </p:pic>
      <p:pic>
        <p:nvPicPr>
          <p:cNvPr id="4" name="Picture 3">
            <a:extLst>
              <a:ext uri="{FF2B5EF4-FFF2-40B4-BE49-F238E27FC236}">
                <a16:creationId xmlns:a16="http://schemas.microsoft.com/office/drawing/2014/main" id="{8BCCC763-E7A8-475D-9ED8-5D9CD8036D9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23777"/>
            <a:ext cx="5981976" cy="4691011"/>
          </a:xfrm>
          <a:prstGeom prst="rect">
            <a:avLst/>
          </a:prstGeom>
          <a:noFill/>
          <a:ln>
            <a:noFill/>
          </a:ln>
        </p:spPr>
      </p:pic>
      <p:sp>
        <p:nvSpPr>
          <p:cNvPr id="6" name="TextBox 5">
            <a:extLst>
              <a:ext uri="{FF2B5EF4-FFF2-40B4-BE49-F238E27FC236}">
                <a16:creationId xmlns:a16="http://schemas.microsoft.com/office/drawing/2014/main" id="{B610EB38-AA09-44CD-BE3B-43BB5E24EC31}"/>
              </a:ext>
            </a:extLst>
          </p:cNvPr>
          <p:cNvSpPr txBox="1"/>
          <p:nvPr/>
        </p:nvSpPr>
        <p:spPr>
          <a:xfrm>
            <a:off x="5079810" y="424147"/>
            <a:ext cx="6096000" cy="738664"/>
          </a:xfrm>
          <a:prstGeom prst="rect">
            <a:avLst/>
          </a:prstGeom>
          <a:noFill/>
        </p:spPr>
        <p:txBody>
          <a:bodyPr wrap="square">
            <a:spAutoFit/>
          </a:bodyPr>
          <a:lstStyle/>
          <a:p>
            <a:pPr algn="ctr"/>
            <a:r>
              <a:rPr lang="en-IN" sz="2400" b="1" dirty="0">
                <a:solidFill>
                  <a:srgbClr val="FFFF00"/>
                </a:solidFill>
              </a:rPr>
              <a:t>Payment Page</a:t>
            </a:r>
            <a:endParaRPr lang="en-IN" b="1" dirty="0">
              <a:solidFill>
                <a:srgbClr val="FFFF00"/>
              </a:solidFill>
            </a:endParaRPr>
          </a:p>
          <a:p>
            <a:pPr algn="ctr"/>
            <a:r>
              <a:rPr lang="en-IN" b="1" dirty="0"/>
              <a:t> </a:t>
            </a:r>
          </a:p>
        </p:txBody>
      </p:sp>
    </p:spTree>
    <p:extLst>
      <p:ext uri="{BB962C8B-B14F-4D97-AF65-F5344CB8AC3E}">
        <p14:creationId xmlns:p14="http://schemas.microsoft.com/office/powerpoint/2010/main" val="63905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61AD28-08ED-3E91-608A-C1D1ED8AFAD9}"/>
              </a:ext>
            </a:extLst>
          </p:cNvPr>
          <p:cNvSpPr txBox="1"/>
          <p:nvPr/>
        </p:nvSpPr>
        <p:spPr>
          <a:xfrm>
            <a:off x="-1657462" y="300318"/>
            <a:ext cx="6096000" cy="461665"/>
          </a:xfrm>
          <a:prstGeom prst="rect">
            <a:avLst/>
          </a:prstGeom>
          <a:noFill/>
        </p:spPr>
        <p:txBody>
          <a:bodyPr wrap="square">
            <a:spAutoFit/>
          </a:bodyPr>
          <a:lstStyle/>
          <a:p>
            <a:pPr algn="ctr"/>
            <a:r>
              <a:rPr lang="en-US" sz="2400" b="1" dirty="0">
                <a:solidFill>
                  <a:srgbClr val="FFFF00"/>
                </a:solidFill>
              </a:rPr>
              <a:t>My Bookings</a:t>
            </a:r>
            <a:endParaRPr lang="en-IN" b="1" dirty="0">
              <a:solidFill>
                <a:srgbClr val="FFFF00"/>
              </a:solidFill>
            </a:endParaRPr>
          </a:p>
        </p:txBody>
      </p:sp>
      <p:pic>
        <p:nvPicPr>
          <p:cNvPr id="2" name="Picture 1">
            <a:extLst>
              <a:ext uri="{FF2B5EF4-FFF2-40B4-BE49-F238E27FC236}">
                <a16:creationId xmlns:a16="http://schemas.microsoft.com/office/drawing/2014/main" id="{3F034A42-D7E0-7126-F290-A842DC19DA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877" y="1159314"/>
            <a:ext cx="5838917" cy="4962525"/>
          </a:xfrm>
          <a:prstGeom prst="rect">
            <a:avLst/>
          </a:prstGeom>
          <a:noFill/>
          <a:ln>
            <a:noFill/>
          </a:ln>
        </p:spPr>
      </p:pic>
      <p:pic>
        <p:nvPicPr>
          <p:cNvPr id="4" name="Picture 3">
            <a:extLst>
              <a:ext uri="{FF2B5EF4-FFF2-40B4-BE49-F238E27FC236}">
                <a16:creationId xmlns:a16="http://schemas.microsoft.com/office/drawing/2014/main" id="{76C12B42-146E-4BF2-8D46-8702CD39C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8" y="1159315"/>
            <a:ext cx="5838915" cy="4962525"/>
          </a:xfrm>
          <a:prstGeom prst="rect">
            <a:avLst/>
          </a:prstGeom>
        </p:spPr>
      </p:pic>
      <p:sp>
        <p:nvSpPr>
          <p:cNvPr id="7" name="TextBox 6">
            <a:extLst>
              <a:ext uri="{FF2B5EF4-FFF2-40B4-BE49-F238E27FC236}">
                <a16:creationId xmlns:a16="http://schemas.microsoft.com/office/drawing/2014/main" id="{A700D782-1777-4FC6-B853-5F90280D4D13}"/>
              </a:ext>
            </a:extLst>
          </p:cNvPr>
          <p:cNvSpPr txBox="1"/>
          <p:nvPr/>
        </p:nvSpPr>
        <p:spPr>
          <a:xfrm>
            <a:off x="6445188" y="392651"/>
            <a:ext cx="6924582" cy="369332"/>
          </a:xfrm>
          <a:prstGeom prst="rect">
            <a:avLst/>
          </a:prstGeom>
          <a:noFill/>
        </p:spPr>
        <p:txBody>
          <a:bodyPr wrap="square">
            <a:spAutoFit/>
          </a:bodyPr>
          <a:lstStyle/>
          <a:p>
            <a:r>
              <a:rPr lang="en-US" b="1" dirty="0">
                <a:solidFill>
                  <a:srgbClr val="FFFF00"/>
                </a:solidFill>
              </a:rPr>
              <a:t>Feedback Page</a:t>
            </a:r>
            <a:endParaRPr lang="en-IN" dirty="0"/>
          </a:p>
        </p:txBody>
      </p:sp>
    </p:spTree>
    <p:extLst>
      <p:ext uri="{BB962C8B-B14F-4D97-AF65-F5344CB8AC3E}">
        <p14:creationId xmlns:p14="http://schemas.microsoft.com/office/powerpoint/2010/main" val="216877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3E7C7F-1CB8-F732-E708-4AE094CB23FB}"/>
              </a:ext>
            </a:extLst>
          </p:cNvPr>
          <p:cNvSpPr txBox="1"/>
          <p:nvPr/>
        </p:nvSpPr>
        <p:spPr>
          <a:xfrm>
            <a:off x="-1361835" y="502592"/>
            <a:ext cx="6096000" cy="461665"/>
          </a:xfrm>
          <a:prstGeom prst="rect">
            <a:avLst/>
          </a:prstGeom>
          <a:noFill/>
        </p:spPr>
        <p:txBody>
          <a:bodyPr wrap="square">
            <a:spAutoFit/>
          </a:bodyPr>
          <a:lstStyle/>
          <a:p>
            <a:pPr algn="ctr"/>
            <a:r>
              <a:rPr lang="en-IN" sz="2400" b="1" dirty="0">
                <a:solidFill>
                  <a:srgbClr val="FFFF00"/>
                </a:solidFill>
              </a:rPr>
              <a:t>Admin Login</a:t>
            </a:r>
          </a:p>
        </p:txBody>
      </p:sp>
      <p:pic>
        <p:nvPicPr>
          <p:cNvPr id="2" name="Picture 1">
            <a:extLst>
              <a:ext uri="{FF2B5EF4-FFF2-40B4-BE49-F238E27FC236}">
                <a16:creationId xmlns:a16="http://schemas.microsoft.com/office/drawing/2014/main" id="{49598568-91BE-3749-EF41-E79640A3A5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10" y="1398418"/>
            <a:ext cx="5680875" cy="4619625"/>
          </a:xfrm>
          <a:prstGeom prst="rect">
            <a:avLst/>
          </a:prstGeom>
          <a:noFill/>
          <a:ln>
            <a:noFill/>
          </a:ln>
        </p:spPr>
      </p:pic>
      <p:pic>
        <p:nvPicPr>
          <p:cNvPr id="4" name="Picture 3">
            <a:extLst>
              <a:ext uri="{FF2B5EF4-FFF2-40B4-BE49-F238E27FC236}">
                <a16:creationId xmlns:a16="http://schemas.microsoft.com/office/drawing/2014/main" id="{A9B8216E-C1AA-44FB-9D5C-090BFEA2A4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398418"/>
            <a:ext cx="6006390" cy="4631373"/>
          </a:xfrm>
          <a:prstGeom prst="rect">
            <a:avLst/>
          </a:prstGeom>
          <a:noFill/>
          <a:ln>
            <a:noFill/>
          </a:ln>
        </p:spPr>
      </p:pic>
      <p:sp>
        <p:nvSpPr>
          <p:cNvPr id="6" name="TextBox 5">
            <a:extLst>
              <a:ext uri="{FF2B5EF4-FFF2-40B4-BE49-F238E27FC236}">
                <a16:creationId xmlns:a16="http://schemas.microsoft.com/office/drawing/2014/main" id="{024566CA-4013-447B-AAF1-05964F47A455}"/>
              </a:ext>
            </a:extLst>
          </p:cNvPr>
          <p:cNvSpPr txBox="1"/>
          <p:nvPr/>
        </p:nvSpPr>
        <p:spPr>
          <a:xfrm>
            <a:off x="4514297" y="594925"/>
            <a:ext cx="6773662" cy="369332"/>
          </a:xfrm>
          <a:prstGeom prst="rect">
            <a:avLst/>
          </a:prstGeom>
          <a:noFill/>
        </p:spPr>
        <p:txBody>
          <a:bodyPr wrap="square">
            <a:spAutoFit/>
          </a:bodyPr>
          <a:lstStyle/>
          <a:p>
            <a:pPr algn="ctr"/>
            <a:r>
              <a:rPr lang="en-IN" sz="1800" b="1" dirty="0">
                <a:solidFill>
                  <a:srgbClr val="FFFF00"/>
                </a:solidFill>
              </a:rPr>
              <a:t>Admin Registration</a:t>
            </a:r>
          </a:p>
        </p:txBody>
      </p:sp>
    </p:spTree>
    <p:extLst>
      <p:ext uri="{BB962C8B-B14F-4D97-AF65-F5344CB8AC3E}">
        <p14:creationId xmlns:p14="http://schemas.microsoft.com/office/powerpoint/2010/main" val="143857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8A888E-91AE-0A1B-4731-C747A70B70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2" y="1472028"/>
            <a:ext cx="6096001" cy="4657725"/>
          </a:xfrm>
          <a:prstGeom prst="rect">
            <a:avLst/>
          </a:prstGeom>
          <a:noFill/>
          <a:ln>
            <a:noFill/>
          </a:ln>
        </p:spPr>
      </p:pic>
      <p:sp>
        <p:nvSpPr>
          <p:cNvPr id="4" name="TextBox 3">
            <a:extLst>
              <a:ext uri="{FF2B5EF4-FFF2-40B4-BE49-F238E27FC236}">
                <a16:creationId xmlns:a16="http://schemas.microsoft.com/office/drawing/2014/main" id="{888AB00E-C8BC-C996-6886-AA7BB665329C}"/>
              </a:ext>
            </a:extLst>
          </p:cNvPr>
          <p:cNvSpPr txBox="1"/>
          <p:nvPr/>
        </p:nvSpPr>
        <p:spPr>
          <a:xfrm>
            <a:off x="-1594374" y="426392"/>
            <a:ext cx="6096000" cy="461665"/>
          </a:xfrm>
          <a:prstGeom prst="rect">
            <a:avLst/>
          </a:prstGeom>
          <a:noFill/>
        </p:spPr>
        <p:txBody>
          <a:bodyPr wrap="square">
            <a:spAutoFit/>
          </a:bodyPr>
          <a:lstStyle/>
          <a:p>
            <a:pPr algn="ctr"/>
            <a:r>
              <a:rPr lang="en-IN" sz="2400" b="1" dirty="0">
                <a:solidFill>
                  <a:srgbClr val="FFFF00"/>
                </a:solidFill>
              </a:rPr>
              <a:t>Admin Home</a:t>
            </a:r>
          </a:p>
        </p:txBody>
      </p:sp>
      <p:sp>
        <p:nvSpPr>
          <p:cNvPr id="6" name="TextBox 5">
            <a:extLst>
              <a:ext uri="{FF2B5EF4-FFF2-40B4-BE49-F238E27FC236}">
                <a16:creationId xmlns:a16="http://schemas.microsoft.com/office/drawing/2014/main" id="{5664720A-D181-4742-96E2-1F543D6D310A}"/>
              </a:ext>
            </a:extLst>
          </p:cNvPr>
          <p:cNvSpPr txBox="1"/>
          <p:nvPr/>
        </p:nvSpPr>
        <p:spPr>
          <a:xfrm>
            <a:off x="4600853" y="534704"/>
            <a:ext cx="6893510" cy="461665"/>
          </a:xfrm>
          <a:prstGeom prst="rect">
            <a:avLst/>
          </a:prstGeom>
          <a:noFill/>
        </p:spPr>
        <p:txBody>
          <a:bodyPr wrap="square">
            <a:spAutoFit/>
          </a:bodyPr>
          <a:lstStyle/>
          <a:p>
            <a:pPr algn="ctr"/>
            <a:r>
              <a:rPr lang="en-IN" sz="2400" b="1" dirty="0">
                <a:solidFill>
                  <a:srgbClr val="FFFF00"/>
                </a:solidFill>
              </a:rPr>
              <a:t>Admin Assistant</a:t>
            </a:r>
          </a:p>
        </p:txBody>
      </p:sp>
      <p:pic>
        <p:nvPicPr>
          <p:cNvPr id="8" name="Picture 7">
            <a:extLst>
              <a:ext uri="{FF2B5EF4-FFF2-40B4-BE49-F238E27FC236}">
                <a16:creationId xmlns:a16="http://schemas.microsoft.com/office/drawing/2014/main" id="{938136A9-93D5-4DC8-A0D3-37DD3D8B4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1472028"/>
            <a:ext cx="5708342" cy="4657725"/>
          </a:xfrm>
          <a:prstGeom prst="rect">
            <a:avLst/>
          </a:prstGeom>
        </p:spPr>
      </p:pic>
    </p:spTree>
    <p:extLst>
      <p:ext uri="{BB962C8B-B14F-4D97-AF65-F5344CB8AC3E}">
        <p14:creationId xmlns:p14="http://schemas.microsoft.com/office/powerpoint/2010/main" val="230229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966774-A1B5-48B4-AF89-520E019B95D2}"/>
              </a:ext>
            </a:extLst>
          </p:cNvPr>
          <p:cNvSpPr txBox="1"/>
          <p:nvPr/>
        </p:nvSpPr>
        <p:spPr>
          <a:xfrm>
            <a:off x="-1656517" y="426392"/>
            <a:ext cx="6096000" cy="461665"/>
          </a:xfrm>
          <a:prstGeom prst="rect">
            <a:avLst/>
          </a:prstGeom>
          <a:noFill/>
        </p:spPr>
        <p:txBody>
          <a:bodyPr wrap="square">
            <a:spAutoFit/>
          </a:bodyPr>
          <a:lstStyle/>
          <a:p>
            <a:pPr algn="ctr"/>
            <a:r>
              <a:rPr lang="en-IN" sz="2400" b="1" dirty="0">
                <a:solidFill>
                  <a:srgbClr val="FFFF00"/>
                </a:solidFill>
              </a:rPr>
              <a:t>Movie list </a:t>
            </a:r>
          </a:p>
        </p:txBody>
      </p:sp>
      <p:sp>
        <p:nvSpPr>
          <p:cNvPr id="5" name="TextBox 4">
            <a:extLst>
              <a:ext uri="{FF2B5EF4-FFF2-40B4-BE49-F238E27FC236}">
                <a16:creationId xmlns:a16="http://schemas.microsoft.com/office/drawing/2014/main" id="{58008392-B2EF-4766-9F7F-939AED557073}"/>
              </a:ext>
            </a:extLst>
          </p:cNvPr>
          <p:cNvSpPr txBox="1"/>
          <p:nvPr/>
        </p:nvSpPr>
        <p:spPr>
          <a:xfrm>
            <a:off x="4728007" y="426392"/>
            <a:ext cx="6096000" cy="461665"/>
          </a:xfrm>
          <a:prstGeom prst="rect">
            <a:avLst/>
          </a:prstGeom>
          <a:noFill/>
        </p:spPr>
        <p:txBody>
          <a:bodyPr wrap="square">
            <a:spAutoFit/>
          </a:bodyPr>
          <a:lstStyle/>
          <a:p>
            <a:pPr algn="ctr"/>
            <a:r>
              <a:rPr lang="en-US" sz="2400" b="1" dirty="0">
                <a:solidFill>
                  <a:srgbClr val="FFFF00"/>
                </a:solidFill>
              </a:rPr>
              <a:t>B</a:t>
            </a:r>
            <a:r>
              <a:rPr lang="en-IN" sz="2400" b="1" dirty="0">
                <a:solidFill>
                  <a:srgbClr val="FFFF00"/>
                </a:solidFill>
              </a:rPr>
              <a:t>ooking records</a:t>
            </a:r>
          </a:p>
        </p:txBody>
      </p:sp>
      <p:pic>
        <p:nvPicPr>
          <p:cNvPr id="7" name="Picture 6">
            <a:extLst>
              <a:ext uri="{FF2B5EF4-FFF2-40B4-BE49-F238E27FC236}">
                <a16:creationId xmlns:a16="http://schemas.microsoft.com/office/drawing/2014/main" id="{BC5110EE-620B-428E-96AA-69773CDD5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20" y="1731145"/>
            <a:ext cx="6096001" cy="3981635"/>
          </a:xfrm>
          <a:prstGeom prst="rect">
            <a:avLst/>
          </a:prstGeom>
        </p:spPr>
      </p:pic>
      <p:pic>
        <p:nvPicPr>
          <p:cNvPr id="9" name="Picture 8">
            <a:extLst>
              <a:ext uri="{FF2B5EF4-FFF2-40B4-BE49-F238E27FC236}">
                <a16:creationId xmlns:a16="http://schemas.microsoft.com/office/drawing/2014/main" id="{976A5E1C-839D-4609-BEA9-7B7B37DFC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3" y="1731144"/>
            <a:ext cx="5791202" cy="3981635"/>
          </a:xfrm>
          <a:prstGeom prst="rect">
            <a:avLst/>
          </a:prstGeom>
        </p:spPr>
      </p:pic>
    </p:spTree>
    <p:extLst>
      <p:ext uri="{BB962C8B-B14F-4D97-AF65-F5344CB8AC3E}">
        <p14:creationId xmlns:p14="http://schemas.microsoft.com/office/powerpoint/2010/main" val="347456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FF791-E58A-4FB7-B581-965985CAA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1899827"/>
            <a:ext cx="5814874" cy="3808520"/>
          </a:xfrm>
          <a:prstGeom prst="rect">
            <a:avLst/>
          </a:prstGeom>
        </p:spPr>
      </p:pic>
      <p:sp>
        <p:nvSpPr>
          <p:cNvPr id="5" name="TextBox 4">
            <a:extLst>
              <a:ext uri="{FF2B5EF4-FFF2-40B4-BE49-F238E27FC236}">
                <a16:creationId xmlns:a16="http://schemas.microsoft.com/office/drawing/2014/main" id="{CA2F7086-A9C4-44CC-81C5-27CFAD722112}"/>
              </a:ext>
            </a:extLst>
          </p:cNvPr>
          <p:cNvSpPr txBox="1"/>
          <p:nvPr/>
        </p:nvSpPr>
        <p:spPr>
          <a:xfrm>
            <a:off x="170895" y="529987"/>
            <a:ext cx="6094520" cy="461665"/>
          </a:xfrm>
          <a:prstGeom prst="rect">
            <a:avLst/>
          </a:prstGeom>
          <a:noFill/>
        </p:spPr>
        <p:txBody>
          <a:bodyPr wrap="square">
            <a:spAutoFit/>
          </a:bodyPr>
          <a:lstStyle/>
          <a:p>
            <a:r>
              <a:rPr lang="en-IN" sz="2400" b="1" dirty="0">
                <a:solidFill>
                  <a:srgbClr val="FFFF00"/>
                </a:solidFill>
              </a:rPr>
              <a:t>Money rec </a:t>
            </a:r>
            <a:endParaRPr lang="en-IN" sz="2400" dirty="0"/>
          </a:p>
        </p:txBody>
      </p:sp>
      <p:sp>
        <p:nvSpPr>
          <p:cNvPr id="7" name="TextBox 6">
            <a:extLst>
              <a:ext uri="{FF2B5EF4-FFF2-40B4-BE49-F238E27FC236}">
                <a16:creationId xmlns:a16="http://schemas.microsoft.com/office/drawing/2014/main" id="{F90360E9-ECBA-4789-9D62-BBEF27016AA1}"/>
              </a:ext>
            </a:extLst>
          </p:cNvPr>
          <p:cNvSpPr txBox="1"/>
          <p:nvPr/>
        </p:nvSpPr>
        <p:spPr>
          <a:xfrm>
            <a:off x="6704860" y="562837"/>
            <a:ext cx="6094520" cy="461665"/>
          </a:xfrm>
          <a:prstGeom prst="rect">
            <a:avLst/>
          </a:prstGeom>
          <a:noFill/>
        </p:spPr>
        <p:txBody>
          <a:bodyPr wrap="square">
            <a:spAutoFit/>
          </a:bodyPr>
          <a:lstStyle/>
          <a:p>
            <a:r>
              <a:rPr lang="en-US" sz="2400" b="1" dirty="0">
                <a:solidFill>
                  <a:srgbClr val="FFFF00"/>
                </a:solidFill>
              </a:rPr>
              <a:t>U</a:t>
            </a:r>
            <a:r>
              <a:rPr lang="en-IN" sz="2400" b="1" dirty="0">
                <a:solidFill>
                  <a:srgbClr val="FFFF00"/>
                </a:solidFill>
              </a:rPr>
              <a:t>ser List</a:t>
            </a:r>
            <a:endParaRPr lang="en-IN" sz="2400" dirty="0"/>
          </a:p>
        </p:txBody>
      </p:sp>
      <p:pic>
        <p:nvPicPr>
          <p:cNvPr id="9" name="Picture 8">
            <a:extLst>
              <a:ext uri="{FF2B5EF4-FFF2-40B4-BE49-F238E27FC236}">
                <a16:creationId xmlns:a16="http://schemas.microsoft.com/office/drawing/2014/main" id="{1B5E4B88-D92F-4E75-AB47-EDE34B249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99827"/>
            <a:ext cx="6096000" cy="3808520"/>
          </a:xfrm>
          <a:prstGeom prst="rect">
            <a:avLst/>
          </a:prstGeom>
        </p:spPr>
      </p:pic>
    </p:spTree>
    <p:extLst>
      <p:ext uri="{BB962C8B-B14F-4D97-AF65-F5344CB8AC3E}">
        <p14:creationId xmlns:p14="http://schemas.microsoft.com/office/powerpoint/2010/main" val="57225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0" y="2209800"/>
            <a:ext cx="4953000" cy="830997"/>
          </a:xfrm>
          <a:prstGeom prst="rect">
            <a:avLst/>
          </a:prstGeom>
        </p:spPr>
        <p:txBody>
          <a:bodyPr wrap="square">
            <a:spAutoFit/>
          </a:bodyPr>
          <a:lstStyle/>
          <a:p>
            <a:pPr algn="ctr">
              <a:buNone/>
            </a:pPr>
            <a:endParaRPr lang="en-US" sz="4800" b="1" i="1" spc="50" dirty="0">
              <a:ln w="9525" cmpd="sng">
                <a:solidFill>
                  <a:schemeClr val="accent1"/>
                </a:solidFill>
                <a:prstDash val="solid"/>
              </a:ln>
              <a:solidFill>
                <a:srgbClr val="002060"/>
              </a:solidFill>
              <a:effectLst>
                <a:glow rad="139700">
                  <a:schemeClr val="accent3">
                    <a:satMod val="175000"/>
                    <a:alpha val="40000"/>
                  </a:schemeClr>
                </a:glow>
              </a:effectLst>
              <a:latin typeface="Bookman Old Style" pitchFamily="18" charset="0"/>
            </a:endParaRPr>
          </a:p>
        </p:txBody>
      </p:sp>
      <p:pic>
        <p:nvPicPr>
          <p:cNvPr id="11" name="Picture 10">
            <a:extLst>
              <a:ext uri="{FF2B5EF4-FFF2-40B4-BE49-F238E27FC236}">
                <a16:creationId xmlns:a16="http://schemas.microsoft.com/office/drawing/2014/main" id="{5F6658DE-0DEB-FEB7-6082-A3DAC05FF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2192000" cy="6972300"/>
          </a:xfrm>
          <a:prstGeom prst="rect">
            <a:avLst/>
          </a:prstGeom>
        </p:spPr>
      </p:pic>
      <p:sp>
        <p:nvSpPr>
          <p:cNvPr id="12" name="TextBox 11">
            <a:extLst>
              <a:ext uri="{FF2B5EF4-FFF2-40B4-BE49-F238E27FC236}">
                <a16:creationId xmlns:a16="http://schemas.microsoft.com/office/drawing/2014/main" id="{7139C140-1455-7BF0-3285-A9418A5450C8}"/>
              </a:ext>
            </a:extLst>
          </p:cNvPr>
          <p:cNvSpPr txBox="1"/>
          <p:nvPr/>
        </p:nvSpPr>
        <p:spPr>
          <a:xfrm>
            <a:off x="-1327897" y="628233"/>
            <a:ext cx="7989794" cy="2123658"/>
          </a:xfrm>
          <a:prstGeom prst="rect">
            <a:avLst/>
          </a:prstGeom>
          <a:noFill/>
        </p:spPr>
        <p:txBody>
          <a:bodyPr wrap="square">
            <a:spAutoFit/>
          </a:bodyPr>
          <a:lstStyle/>
          <a:p>
            <a:pPr algn="ctr">
              <a:buNone/>
            </a:pPr>
            <a:r>
              <a:rPr lang="en-US" sz="4400" b="1" spc="50" dirty="0">
                <a:ln w="9525" cmpd="sng">
                  <a:solidFill>
                    <a:schemeClr val="accent1"/>
                  </a:solidFill>
                  <a:prstDash val="solid"/>
                </a:ln>
                <a:solidFill>
                  <a:srgbClr val="000000"/>
                </a:solidFill>
                <a:effectLst>
                  <a:glow rad="139700">
                    <a:schemeClr val="accent3">
                      <a:satMod val="175000"/>
                      <a:alpha val="40000"/>
                    </a:schemeClr>
                  </a:glow>
                </a:effectLst>
                <a:latin typeface="Book Antiqua" panose="02040602050305030304" pitchFamily="18" charset="0"/>
              </a:rPr>
              <a:t>Online Movie </a:t>
            </a:r>
          </a:p>
          <a:p>
            <a:pPr algn="ctr">
              <a:buNone/>
            </a:pPr>
            <a:r>
              <a:rPr lang="en-US" sz="4400" b="1" spc="50" dirty="0">
                <a:ln w="9525" cmpd="sng">
                  <a:solidFill>
                    <a:schemeClr val="accent1"/>
                  </a:solidFill>
                  <a:prstDash val="solid"/>
                </a:ln>
                <a:solidFill>
                  <a:srgbClr val="000000"/>
                </a:solidFill>
                <a:effectLst>
                  <a:glow rad="139700">
                    <a:schemeClr val="accent3">
                      <a:satMod val="175000"/>
                      <a:alpha val="40000"/>
                    </a:schemeClr>
                  </a:glow>
                </a:effectLst>
                <a:latin typeface="Book Antiqua" panose="02040602050305030304" pitchFamily="18" charset="0"/>
              </a:rPr>
              <a:t>Ticket Booking</a:t>
            </a:r>
          </a:p>
          <a:p>
            <a:pPr algn="ctr">
              <a:buNone/>
            </a:pPr>
            <a:r>
              <a:rPr lang="en-US" sz="4400" b="1" spc="50" dirty="0">
                <a:ln w="9525" cmpd="sng">
                  <a:solidFill>
                    <a:schemeClr val="accent1"/>
                  </a:solidFill>
                  <a:prstDash val="solid"/>
                </a:ln>
                <a:solidFill>
                  <a:srgbClr val="000000"/>
                </a:solidFill>
                <a:effectLst>
                  <a:glow rad="139700">
                    <a:schemeClr val="accent3">
                      <a:satMod val="175000"/>
                      <a:alpha val="40000"/>
                    </a:schemeClr>
                  </a:glow>
                </a:effectLst>
                <a:latin typeface="Book Antiqua" panose="02040602050305030304" pitchFamily="18" charset="0"/>
              </a:rPr>
              <a:t>System</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D20FD-2AD9-4FE2-855D-E183098D0F45}"/>
              </a:ext>
            </a:extLst>
          </p:cNvPr>
          <p:cNvSpPr txBox="1"/>
          <p:nvPr/>
        </p:nvSpPr>
        <p:spPr>
          <a:xfrm>
            <a:off x="121920" y="409693"/>
            <a:ext cx="6096000" cy="461665"/>
          </a:xfrm>
          <a:prstGeom prst="rect">
            <a:avLst/>
          </a:prstGeom>
          <a:noFill/>
        </p:spPr>
        <p:txBody>
          <a:bodyPr wrap="square">
            <a:spAutoFit/>
          </a:bodyPr>
          <a:lstStyle/>
          <a:p>
            <a:r>
              <a:rPr lang="en-IN" sz="2400" b="1" dirty="0">
                <a:solidFill>
                  <a:srgbClr val="FFFF00"/>
                </a:solidFill>
              </a:rPr>
              <a:t>Report’s </a:t>
            </a:r>
            <a:endParaRPr lang="en-IN" sz="2400" dirty="0"/>
          </a:p>
        </p:txBody>
      </p:sp>
      <p:sp>
        <p:nvSpPr>
          <p:cNvPr id="5" name="TextBox 4">
            <a:extLst>
              <a:ext uri="{FF2B5EF4-FFF2-40B4-BE49-F238E27FC236}">
                <a16:creationId xmlns:a16="http://schemas.microsoft.com/office/drawing/2014/main" id="{F3EA406B-E93F-4623-863C-164E389786E5}"/>
              </a:ext>
            </a:extLst>
          </p:cNvPr>
          <p:cNvSpPr txBox="1"/>
          <p:nvPr/>
        </p:nvSpPr>
        <p:spPr>
          <a:xfrm>
            <a:off x="7147560" y="409693"/>
            <a:ext cx="6096000" cy="461665"/>
          </a:xfrm>
          <a:prstGeom prst="rect">
            <a:avLst/>
          </a:prstGeom>
          <a:noFill/>
        </p:spPr>
        <p:txBody>
          <a:bodyPr wrap="square">
            <a:spAutoFit/>
          </a:bodyPr>
          <a:lstStyle/>
          <a:p>
            <a:r>
              <a:rPr lang="en-US" sz="2400" b="1" dirty="0">
                <a:solidFill>
                  <a:srgbClr val="FFFF00"/>
                </a:solidFill>
              </a:rPr>
              <a:t>U</a:t>
            </a:r>
            <a:r>
              <a:rPr lang="en-IN" sz="2400" b="1" dirty="0">
                <a:solidFill>
                  <a:srgbClr val="FFFF00"/>
                </a:solidFill>
              </a:rPr>
              <a:t>ser registration</a:t>
            </a:r>
            <a:endParaRPr lang="en-IN" sz="2400" dirty="0"/>
          </a:p>
        </p:txBody>
      </p:sp>
      <p:pic>
        <p:nvPicPr>
          <p:cNvPr id="7" name="Picture 6">
            <a:extLst>
              <a:ext uri="{FF2B5EF4-FFF2-40B4-BE49-F238E27FC236}">
                <a16:creationId xmlns:a16="http://schemas.microsoft.com/office/drawing/2014/main" id="{FE4BF37A-E567-46BB-8EB7-A99DFB637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1485900"/>
            <a:ext cx="5852161" cy="4543426"/>
          </a:xfrm>
          <a:prstGeom prst="rect">
            <a:avLst/>
          </a:prstGeom>
        </p:spPr>
      </p:pic>
      <p:pic>
        <p:nvPicPr>
          <p:cNvPr id="9" name="Picture 8">
            <a:extLst>
              <a:ext uri="{FF2B5EF4-FFF2-40B4-BE49-F238E27FC236}">
                <a16:creationId xmlns:a16="http://schemas.microsoft.com/office/drawing/2014/main" id="{34FB4853-47F3-430D-AB2C-D6C13DCA7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5900"/>
            <a:ext cx="5974080" cy="4543426"/>
          </a:xfrm>
          <a:prstGeom prst="rect">
            <a:avLst/>
          </a:prstGeom>
        </p:spPr>
      </p:pic>
    </p:spTree>
    <p:extLst>
      <p:ext uri="{BB962C8B-B14F-4D97-AF65-F5344CB8AC3E}">
        <p14:creationId xmlns:p14="http://schemas.microsoft.com/office/powerpoint/2010/main" val="96620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FDB02-22BD-45BD-A372-2745D65F3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49" y="1724025"/>
            <a:ext cx="5962651" cy="4381499"/>
          </a:xfrm>
          <a:prstGeom prst="rect">
            <a:avLst/>
          </a:prstGeom>
        </p:spPr>
      </p:pic>
      <p:pic>
        <p:nvPicPr>
          <p:cNvPr id="7" name="Picture 6">
            <a:extLst>
              <a:ext uri="{FF2B5EF4-FFF2-40B4-BE49-F238E27FC236}">
                <a16:creationId xmlns:a16="http://schemas.microsoft.com/office/drawing/2014/main" id="{4336C34D-31A3-4E92-9686-5DD80F55A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5" y="1724024"/>
            <a:ext cx="5819776" cy="4381499"/>
          </a:xfrm>
          <a:prstGeom prst="rect">
            <a:avLst/>
          </a:prstGeom>
        </p:spPr>
      </p:pic>
      <p:sp>
        <p:nvSpPr>
          <p:cNvPr id="9" name="TextBox 8">
            <a:extLst>
              <a:ext uri="{FF2B5EF4-FFF2-40B4-BE49-F238E27FC236}">
                <a16:creationId xmlns:a16="http://schemas.microsoft.com/office/drawing/2014/main" id="{73A923D0-8EDF-41EE-A260-988208D9E6DE}"/>
              </a:ext>
            </a:extLst>
          </p:cNvPr>
          <p:cNvSpPr txBox="1"/>
          <p:nvPr/>
        </p:nvSpPr>
        <p:spPr>
          <a:xfrm>
            <a:off x="142875" y="663059"/>
            <a:ext cx="6096000" cy="461665"/>
          </a:xfrm>
          <a:prstGeom prst="rect">
            <a:avLst/>
          </a:prstGeom>
          <a:noFill/>
        </p:spPr>
        <p:txBody>
          <a:bodyPr wrap="square">
            <a:spAutoFit/>
          </a:bodyPr>
          <a:lstStyle/>
          <a:p>
            <a:r>
              <a:rPr lang="en-US" sz="2400" b="1" dirty="0">
                <a:solidFill>
                  <a:srgbClr val="FFFF00"/>
                </a:solidFill>
              </a:rPr>
              <a:t>B</a:t>
            </a:r>
            <a:r>
              <a:rPr lang="en-IN" sz="2400" b="1" dirty="0">
                <a:solidFill>
                  <a:srgbClr val="FFFF00"/>
                </a:solidFill>
              </a:rPr>
              <a:t>ooking List</a:t>
            </a:r>
            <a:endParaRPr lang="en-IN" sz="2400" dirty="0"/>
          </a:p>
        </p:txBody>
      </p:sp>
      <p:sp>
        <p:nvSpPr>
          <p:cNvPr id="11" name="TextBox 10">
            <a:extLst>
              <a:ext uri="{FF2B5EF4-FFF2-40B4-BE49-F238E27FC236}">
                <a16:creationId xmlns:a16="http://schemas.microsoft.com/office/drawing/2014/main" id="{109E8D04-983C-4819-BB6D-A8F2B91AAE49}"/>
              </a:ext>
            </a:extLst>
          </p:cNvPr>
          <p:cNvSpPr txBox="1"/>
          <p:nvPr/>
        </p:nvSpPr>
        <p:spPr>
          <a:xfrm>
            <a:off x="6591300" y="663059"/>
            <a:ext cx="6096000" cy="461665"/>
          </a:xfrm>
          <a:prstGeom prst="rect">
            <a:avLst/>
          </a:prstGeom>
          <a:noFill/>
        </p:spPr>
        <p:txBody>
          <a:bodyPr wrap="square">
            <a:spAutoFit/>
          </a:bodyPr>
          <a:lstStyle/>
          <a:p>
            <a:r>
              <a:rPr lang="en-IN" sz="2400" b="1" dirty="0">
                <a:solidFill>
                  <a:srgbClr val="FFFF00"/>
                </a:solidFill>
              </a:rPr>
              <a:t>Payment Page</a:t>
            </a:r>
            <a:r>
              <a:rPr lang="en-IN" sz="1800" b="1" dirty="0">
                <a:solidFill>
                  <a:srgbClr val="FFFF00"/>
                </a:solidFill>
              </a:rPr>
              <a:t> </a:t>
            </a:r>
            <a:endParaRPr lang="en-IN" dirty="0"/>
          </a:p>
        </p:txBody>
      </p:sp>
    </p:spTree>
    <p:extLst>
      <p:ext uri="{BB962C8B-B14F-4D97-AF65-F5344CB8AC3E}">
        <p14:creationId xmlns:p14="http://schemas.microsoft.com/office/powerpoint/2010/main" val="291806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953E2-3CF2-4672-AEDA-CDA87DC80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1619250"/>
            <a:ext cx="6019800" cy="4705350"/>
          </a:xfrm>
          <a:prstGeom prst="rect">
            <a:avLst/>
          </a:prstGeom>
        </p:spPr>
      </p:pic>
      <p:pic>
        <p:nvPicPr>
          <p:cNvPr id="5" name="Picture 4">
            <a:extLst>
              <a:ext uri="{FF2B5EF4-FFF2-40B4-BE49-F238E27FC236}">
                <a16:creationId xmlns:a16="http://schemas.microsoft.com/office/drawing/2014/main" id="{A9F3C491-24D1-452E-9AA7-B624EE5A7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650" y="1619249"/>
            <a:ext cx="5762625" cy="4705351"/>
          </a:xfrm>
          <a:prstGeom prst="rect">
            <a:avLst/>
          </a:prstGeom>
        </p:spPr>
      </p:pic>
      <p:sp>
        <p:nvSpPr>
          <p:cNvPr id="7" name="TextBox 6">
            <a:extLst>
              <a:ext uri="{FF2B5EF4-FFF2-40B4-BE49-F238E27FC236}">
                <a16:creationId xmlns:a16="http://schemas.microsoft.com/office/drawing/2014/main" id="{6A9A5175-ADB5-4619-92F6-68A27235700F}"/>
              </a:ext>
            </a:extLst>
          </p:cNvPr>
          <p:cNvSpPr txBox="1"/>
          <p:nvPr/>
        </p:nvSpPr>
        <p:spPr>
          <a:xfrm>
            <a:off x="247650" y="615434"/>
            <a:ext cx="6096000" cy="461665"/>
          </a:xfrm>
          <a:prstGeom prst="rect">
            <a:avLst/>
          </a:prstGeom>
          <a:noFill/>
        </p:spPr>
        <p:txBody>
          <a:bodyPr wrap="square">
            <a:spAutoFit/>
          </a:bodyPr>
          <a:lstStyle/>
          <a:p>
            <a:r>
              <a:rPr lang="en-US" sz="2400" b="1" dirty="0">
                <a:solidFill>
                  <a:srgbClr val="FFFF00"/>
                </a:solidFill>
              </a:rPr>
              <a:t>Feedback Page</a:t>
            </a:r>
            <a:endParaRPr lang="en-IN" sz="2400" dirty="0"/>
          </a:p>
        </p:txBody>
      </p:sp>
      <p:sp>
        <p:nvSpPr>
          <p:cNvPr id="9" name="TextBox 8">
            <a:extLst>
              <a:ext uri="{FF2B5EF4-FFF2-40B4-BE49-F238E27FC236}">
                <a16:creationId xmlns:a16="http://schemas.microsoft.com/office/drawing/2014/main" id="{524B2B85-98AD-4893-B3B1-39BB4564530F}"/>
              </a:ext>
            </a:extLst>
          </p:cNvPr>
          <p:cNvSpPr txBox="1"/>
          <p:nvPr/>
        </p:nvSpPr>
        <p:spPr>
          <a:xfrm>
            <a:off x="6505575" y="661600"/>
            <a:ext cx="6096000" cy="461665"/>
          </a:xfrm>
          <a:prstGeom prst="rect">
            <a:avLst/>
          </a:prstGeom>
          <a:noFill/>
        </p:spPr>
        <p:txBody>
          <a:bodyPr wrap="square">
            <a:spAutoFit/>
          </a:bodyPr>
          <a:lstStyle/>
          <a:p>
            <a:r>
              <a:rPr lang="en-US" sz="2400" b="1" dirty="0">
                <a:solidFill>
                  <a:srgbClr val="FFFF00"/>
                </a:solidFill>
              </a:rPr>
              <a:t>Movie </a:t>
            </a:r>
            <a:r>
              <a:rPr lang="en-IN" sz="2400" b="1" dirty="0">
                <a:solidFill>
                  <a:srgbClr val="FFFF00"/>
                </a:solidFill>
              </a:rPr>
              <a:t>List</a:t>
            </a:r>
            <a:endParaRPr lang="en-IN" sz="2400" dirty="0"/>
          </a:p>
        </p:txBody>
      </p:sp>
    </p:spTree>
    <p:extLst>
      <p:ext uri="{BB962C8B-B14F-4D97-AF65-F5344CB8AC3E}">
        <p14:creationId xmlns:p14="http://schemas.microsoft.com/office/powerpoint/2010/main" val="352786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08A203-8837-41A0-B926-D5874AED1655}"/>
              </a:ext>
            </a:extLst>
          </p:cNvPr>
          <p:cNvSpPr txBox="1"/>
          <p:nvPr/>
        </p:nvSpPr>
        <p:spPr>
          <a:xfrm>
            <a:off x="95250" y="0"/>
            <a:ext cx="6096000" cy="461665"/>
          </a:xfrm>
          <a:prstGeom prst="rect">
            <a:avLst/>
          </a:prstGeom>
          <a:noFill/>
        </p:spPr>
        <p:txBody>
          <a:bodyPr wrap="square">
            <a:spAutoFit/>
          </a:bodyPr>
          <a:lstStyle/>
          <a:p>
            <a:r>
              <a:rPr lang="en-US" sz="2400" b="1" dirty="0">
                <a:solidFill>
                  <a:srgbClr val="FFFF00"/>
                </a:solidFill>
              </a:rPr>
              <a:t>Limitations</a:t>
            </a:r>
            <a:endParaRPr lang="en-IN" sz="2400" dirty="0"/>
          </a:p>
        </p:txBody>
      </p:sp>
      <p:sp>
        <p:nvSpPr>
          <p:cNvPr id="5" name="TextBox 4">
            <a:extLst>
              <a:ext uri="{FF2B5EF4-FFF2-40B4-BE49-F238E27FC236}">
                <a16:creationId xmlns:a16="http://schemas.microsoft.com/office/drawing/2014/main" id="{FCE6D1F9-8CC6-47EF-88DA-CBD37244A0C5}"/>
              </a:ext>
            </a:extLst>
          </p:cNvPr>
          <p:cNvSpPr txBox="1"/>
          <p:nvPr/>
        </p:nvSpPr>
        <p:spPr>
          <a:xfrm>
            <a:off x="361950" y="571500"/>
            <a:ext cx="7572375" cy="5880264"/>
          </a:xfrm>
          <a:prstGeom prst="rect">
            <a:avLst/>
          </a:prstGeom>
          <a:noFill/>
        </p:spPr>
        <p:txBody>
          <a:bodyPr wrap="square">
            <a:spAutoFit/>
          </a:bodyPr>
          <a:lstStyle/>
          <a:p>
            <a:pPr>
              <a:spcAft>
                <a:spcPts val="1000"/>
              </a:spcAft>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spcAft>
                <a:spcPts val="1000"/>
              </a:spcAf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Every system has some limitations and because of limitation there is a occurrence of suggestion here we discuss the limitation suggestion of our system “Online Movie Ticket Booking System”.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a:spcAft>
                <a:spcPts val="10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Limitations: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SzPts val="1400"/>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This System runs only windows platform</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SzPts val="1400"/>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This System is not Single user</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SzPts val="1400"/>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Deleted record cannot be recovered</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a:spcAft>
                <a:spcPts val="1000"/>
              </a:spcAft>
            </a:pP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Suggestions: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The user should enter data correctly</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While getting reports check whether printer is ready or not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To start this system, you have to enter correct password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Follow the user manual whenever necessary</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fontAlgn="base">
              <a:spcAft>
                <a:spcPts val="1000"/>
              </a:spcAft>
              <a:buFont typeface="+mj-lt"/>
              <a:buAutoNum type="arabicParenR"/>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The user knows detail information about the system</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a:p>
            <a:pPr marL="685800">
              <a:lnSpc>
                <a:spcPct val="150000"/>
              </a:lnSpc>
              <a:spcAft>
                <a:spcPts val="1000"/>
              </a:spcAft>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endParaRPr lang="en-IN" sz="1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1941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F15C9-5A1B-9C93-578D-91125DA8E679}"/>
              </a:ext>
            </a:extLst>
          </p:cNvPr>
          <p:cNvSpPr txBox="1"/>
          <p:nvPr/>
        </p:nvSpPr>
        <p:spPr>
          <a:xfrm>
            <a:off x="279588" y="314793"/>
            <a:ext cx="9342692" cy="6192786"/>
          </a:xfrm>
          <a:prstGeom prst="rect">
            <a:avLst/>
          </a:prstGeom>
          <a:noFill/>
        </p:spPr>
        <p:txBody>
          <a:bodyPr wrap="square">
            <a:spAutoFit/>
          </a:bodyPr>
          <a:lstStyle/>
          <a:p>
            <a:r>
              <a:rPr lang="en-US" sz="2400" b="1" dirty="0">
                <a:solidFill>
                  <a:srgbClr val="FFFF00"/>
                </a:solidFill>
              </a:rPr>
              <a:t>Conclusion:</a:t>
            </a:r>
            <a:endParaRPr lang="en-US" sz="2400" dirty="0"/>
          </a:p>
          <a:p>
            <a:pPr indent="228600">
              <a:lnSpc>
                <a:spcPct val="150000"/>
              </a:lnSpc>
              <a:spcAft>
                <a:spcPts val="1000"/>
              </a:spcAft>
            </a:pPr>
            <a:r>
              <a:rPr lang="en-US" dirty="0">
                <a:effectLst/>
                <a:latin typeface="Times New Roman" panose="02020603050405020304" pitchFamily="18" charset="0"/>
                <a:ea typeface="DengXian" panose="02010600030101010101" pitchFamily="2" charset="-122"/>
                <a:cs typeface="Times New Roman" panose="02020603050405020304" pitchFamily="18" charset="0"/>
              </a:rPr>
              <a:t>Our project is only a humble venture to satisfy the needs to manage their project work. Several      user-friendly coding have also adopted.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A description of the background and context of the project and its relation to work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already done in the area.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dirty="0">
                <a:effectLst/>
                <a:latin typeface="Times New Roman" panose="02020603050405020304" pitchFamily="18" charset="0"/>
                <a:ea typeface="DengXian" panose="02010600030101010101" pitchFamily="2" charset="-122"/>
                <a:cs typeface="Times New Roman" panose="02020603050405020304" pitchFamily="18" charset="0"/>
              </a:rPr>
              <a:t>Made statement of the aims and objectives of the project.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dirty="0">
                <a:effectLst/>
                <a:latin typeface="Times New Roman" panose="02020603050405020304" pitchFamily="18" charset="0"/>
                <a:ea typeface="DengXian" panose="02010600030101010101" pitchFamily="2" charset="-122"/>
                <a:cs typeface="Times New Roman" panose="02020603050405020304" pitchFamily="18" charset="0"/>
              </a:rPr>
              <a:t>The description of Purpose. Scope, and applicability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We define the problem on which we are working in the project.</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We describe the requirement Specifications of the system and the actions that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can be done on these things.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We understand the problem domain and produce a model of the system, which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describes operations that can be performed on the system.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50000"/>
              </a:lnSpc>
              <a:buFont typeface="Symbol" panose="05050102010706020507" pitchFamily="18" charset="2"/>
              <a:buChar char=""/>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We included features and operations in detail, including screen layouts </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a:p>
            <a:pPr marL="723900" lvl="1">
              <a:lnSpc>
                <a:spcPct val="115000"/>
              </a:lnSpc>
              <a:spcAft>
                <a:spcPts val="1000"/>
              </a:spcAft>
            </a:pPr>
            <a:r>
              <a:rPr lang="en-US" spc="-10" dirty="0">
                <a:effectLst/>
                <a:latin typeface="Times New Roman" panose="02020603050405020304" pitchFamily="18" charset="0"/>
                <a:ea typeface="DengXian" panose="02010600030101010101" pitchFamily="2" charset="-122"/>
                <a:cs typeface="Times New Roman" panose="02020603050405020304" pitchFamily="18" charset="0"/>
              </a:rPr>
              <a:t>We designed user interface and security issues related to system. Finally, the system is </a:t>
            </a:r>
            <a:r>
              <a:rPr lang="en-US" dirty="0">
                <a:effectLst/>
                <a:latin typeface="Times New Roman" panose="02020603050405020304" pitchFamily="18" charset="0"/>
                <a:ea typeface="DengXian" panose="02010600030101010101" pitchFamily="2" charset="-122"/>
                <a:cs typeface="Times New Roman" panose="02020603050405020304" pitchFamily="18" charset="0"/>
              </a:rPr>
              <a:t>implemented and tested according to test cases</a:t>
            </a:r>
            <a:endParaRPr lang="en-IN"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5434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118397-D977-457E-9FF6-9EFA7433C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5590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8E8C-2620-5E57-66F8-20AFC9A97456}"/>
              </a:ext>
            </a:extLst>
          </p:cNvPr>
          <p:cNvSpPr>
            <a:spLocks noGrp="1"/>
          </p:cNvSpPr>
          <p:nvPr>
            <p:ph type="ctrTitle"/>
          </p:nvPr>
        </p:nvSpPr>
        <p:spPr>
          <a:xfrm>
            <a:off x="1548012" y="1836484"/>
            <a:ext cx="8853288" cy="2789945"/>
          </a:xfrm>
        </p:spPr>
        <p:txBody>
          <a:bodyPr>
            <a:normAutofit fontScale="90000"/>
          </a:bodyPr>
          <a:lstStyle/>
          <a:p>
            <a:pPr algn="ctr">
              <a:lnSpc>
                <a:spcPct val="115000"/>
              </a:lnSpc>
              <a:spcAft>
                <a:spcPts val="1000"/>
              </a:spcAft>
            </a:pP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US" sz="1800" b="1" cap="all"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US" sz="1600" b="1" cap="all"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 A</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Project Report </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rPr>
              <a:t>On</a:t>
            </a:r>
            <a:br>
              <a:rPr lang="en-IN" sz="1600"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br>
            <a:r>
              <a:rPr lang="en-US" sz="1600" b="1" cap="all" dirty="0">
                <a:solidFill>
                  <a:schemeClr val="bg1"/>
                </a:solidFill>
                <a:effectLst/>
                <a:latin typeface="Times New Roman" panose="02020603050405020304" pitchFamily="18" charset="0"/>
                <a:ea typeface="Times New Roman" panose="02020603050405020304" pitchFamily="18" charset="0"/>
                <a:cs typeface="Mangal" panose="02040503050203030202" pitchFamily="18" charset="0"/>
              </a:rPr>
              <a:t>“Online movie ticket booking  SYSTEM”</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In</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Java </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Submitted to,</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2060"/>
                </a:solidFill>
                <a:effectLst/>
                <a:latin typeface="Times New Roman" panose="02020603050405020304" pitchFamily="18" charset="0"/>
                <a:ea typeface="Times New Roman" panose="02020603050405020304" pitchFamily="18" charset="0"/>
                <a:cs typeface="Mangal" panose="02040503050203030202" pitchFamily="18" charset="0"/>
              </a:rPr>
              <a:t>SHIVAJI UNIVERSITY, KOLHAPUR</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In the partial fulfillment of award of degree</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B050"/>
                </a:solidFill>
                <a:effectLst/>
                <a:latin typeface="Times New Roman" panose="02020603050405020304" pitchFamily="18" charset="0"/>
                <a:ea typeface="Times New Roman" panose="02020603050405020304" pitchFamily="18" charset="0"/>
                <a:cs typeface="Mangal" panose="02040503050203030202" pitchFamily="18" charset="0"/>
              </a:rPr>
              <a:t>  </a:t>
            </a: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BACHELOR OF SCIENCE-Information </a:t>
            </a:r>
            <a:r>
              <a:rPr lang="en-US" sz="1600" b="1" dirty="0">
                <a:solidFill>
                  <a:schemeClr val="accent1">
                    <a:lumMod val="50000"/>
                  </a:schemeClr>
                </a:solidFill>
                <a:latin typeface="Times New Roman" panose="02020603050405020304" pitchFamily="18" charset="0"/>
                <a:ea typeface="Times New Roman" panose="02020603050405020304" pitchFamily="18" charset="0"/>
                <a:cs typeface="Mangal" panose="02040503050203030202" pitchFamily="18" charset="0"/>
              </a:rPr>
              <a:t>T</a:t>
            </a: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echnology</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(Entire)</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chemeClr val="accent1">
                    <a:lumMod val="50000"/>
                  </a:schemeClr>
                </a:solidFill>
                <a:effectLst/>
                <a:latin typeface="Times New Roman" panose="02020603050405020304" pitchFamily="18" charset="0"/>
                <a:ea typeface="Times New Roman" panose="02020603050405020304" pitchFamily="18" charset="0"/>
                <a:cs typeface="Mangal" panose="02040503050203030202" pitchFamily="18" charset="0"/>
              </a:rPr>
              <a:t> (B.Sc. I.T Part -III) </a:t>
            </a:r>
            <a:br>
              <a:rPr lang="en-IN" sz="1600" dirty="0">
                <a:solidFill>
                  <a:schemeClr val="accent1">
                    <a:lumMod val="50000"/>
                  </a:schemeClr>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Submitted by,</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FFFF00"/>
                </a:solidFill>
                <a:effectLst/>
                <a:latin typeface="Times New Roman" panose="02020603050405020304" pitchFamily="18" charset="0"/>
                <a:ea typeface="Times New Roman" panose="02020603050405020304" pitchFamily="18" charset="0"/>
                <a:cs typeface="Mangal" panose="02040503050203030202" pitchFamily="18" charset="0"/>
              </a:rPr>
              <a:t>Mr. </a:t>
            </a:r>
            <a:r>
              <a:rPr lang="en-US" sz="1600" b="1" dirty="0">
                <a:solidFill>
                  <a:srgbClr val="FFFF00"/>
                </a:solidFill>
                <a:latin typeface="Times New Roman" panose="02020603050405020304" pitchFamily="18" charset="0"/>
                <a:ea typeface="Times New Roman" panose="02020603050405020304" pitchFamily="18" charset="0"/>
                <a:cs typeface="Mangal" panose="02040503050203030202" pitchFamily="18" charset="0"/>
              </a:rPr>
              <a:t>Jilani Javed Pathan.</a:t>
            </a:r>
            <a:br>
              <a:rPr lang="en-IN" sz="1600" b="1" dirty="0">
                <a:solidFill>
                  <a:srgbClr val="FFFF00"/>
                </a:solidFill>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FFFF00"/>
                </a:solidFill>
                <a:effectLst/>
                <a:latin typeface="Times New Roman" panose="02020603050405020304" pitchFamily="18" charset="0"/>
                <a:ea typeface="Times New Roman" panose="02020603050405020304" pitchFamily="18" charset="0"/>
                <a:cs typeface="Mangal" panose="02040503050203030202" pitchFamily="18" charset="0"/>
              </a:rPr>
              <a:t> Mr. Saalemahamad Sadik Momin.</a:t>
            </a:r>
            <a:br>
              <a:rPr lang="en-IN" sz="1600" dirty="0">
                <a:solidFill>
                  <a:srgbClr val="FFFF00"/>
                </a:solidFill>
                <a:effectLst/>
                <a:latin typeface="Calibri" panose="020F0502020204030204" pitchFamily="34" charset="0"/>
                <a:ea typeface="Times New Roman" panose="02020603050405020304" pitchFamily="18" charset="0"/>
                <a:cs typeface="Mangal" panose="02040503050203030202" pitchFamily="18" charset="0"/>
              </a:rPr>
            </a:br>
            <a:r>
              <a:rPr lang="en-US" sz="1600" dirty="0">
                <a:effectLst/>
                <a:latin typeface="Times New Roman" panose="02020603050405020304" pitchFamily="18" charset="0"/>
                <a:ea typeface="Times New Roman" panose="02020603050405020304" pitchFamily="18" charset="0"/>
                <a:cs typeface="Mangal" panose="02040503050203030202" pitchFamily="18" charset="0"/>
              </a:rPr>
              <a:t>Under the guidance of,</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solidFill>
                  <a:srgbClr val="00B0F0"/>
                </a:solidFill>
                <a:effectLst/>
                <a:latin typeface="Times New Roman" panose="02020603050405020304" pitchFamily="18" charset="0"/>
                <a:ea typeface="Times New Roman" panose="02020603050405020304" pitchFamily="18" charset="0"/>
                <a:cs typeface="Mangal" panose="02040503050203030202" pitchFamily="18" charset="0"/>
              </a:rPr>
              <a:t>Prof. P. A. Kupade</a:t>
            </a:r>
            <a:br>
              <a:rPr lang="en-IN" sz="1600" dirty="0">
                <a:effectLst/>
                <a:latin typeface="Calibri" panose="020F0502020204030204" pitchFamily="34" charset="0"/>
                <a:ea typeface="Times New Roman" panose="02020603050405020304" pitchFamily="18" charset="0"/>
                <a:cs typeface="Mangal" panose="02040503050203030202" pitchFamily="18" charset="0"/>
              </a:rPr>
            </a:b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Through</a:t>
            </a:r>
            <a:r>
              <a:rPr lang="en-US" sz="1800" b="1"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dirty="0"/>
          </a:p>
        </p:txBody>
      </p:sp>
      <p:pic>
        <p:nvPicPr>
          <p:cNvPr id="4" name="Picture 3">
            <a:extLst>
              <a:ext uri="{FF2B5EF4-FFF2-40B4-BE49-F238E27FC236}">
                <a16:creationId xmlns:a16="http://schemas.microsoft.com/office/drawing/2014/main" id="{B6739A71-4A85-2B40-1B58-E54C26B6FD21}"/>
              </a:ext>
            </a:extLst>
          </p:cNvPr>
          <p:cNvPicPr>
            <a:picLocks/>
          </p:cNvPicPr>
          <p:nvPr/>
        </p:nvPicPr>
        <p:blipFill>
          <a:blip r:embed="rId2" cstate="print"/>
          <a:srcRect/>
          <a:stretch/>
        </p:blipFill>
        <p:spPr>
          <a:xfrm>
            <a:off x="5450541" y="4626429"/>
            <a:ext cx="1048230" cy="886876"/>
          </a:xfrm>
          <a:prstGeom prst="rect">
            <a:avLst/>
          </a:prstGeom>
          <a:ln>
            <a:noFill/>
          </a:ln>
        </p:spPr>
      </p:pic>
      <p:sp>
        <p:nvSpPr>
          <p:cNvPr id="6" name="TextBox 5">
            <a:extLst>
              <a:ext uri="{FF2B5EF4-FFF2-40B4-BE49-F238E27FC236}">
                <a16:creationId xmlns:a16="http://schemas.microsoft.com/office/drawing/2014/main" id="{B4073A08-7C3C-BA29-EDE5-CC89D45CC786}"/>
              </a:ext>
            </a:extLst>
          </p:cNvPr>
          <p:cNvSpPr txBox="1"/>
          <p:nvPr/>
        </p:nvSpPr>
        <p:spPr>
          <a:xfrm>
            <a:off x="2751396" y="5513305"/>
            <a:ext cx="6446520" cy="1087477"/>
          </a:xfrm>
          <a:prstGeom prst="rect">
            <a:avLst/>
          </a:prstGeom>
          <a:noFill/>
        </p:spPr>
        <p:txBody>
          <a:bodyPr wrap="square">
            <a:spAutoFit/>
          </a:bodyPr>
          <a:lstStyle/>
          <a:p>
            <a:pPr algn="ctr">
              <a:spcAft>
                <a:spcPts val="1000"/>
              </a:spcAft>
            </a:pPr>
            <a:r>
              <a:rPr lang="en-US" sz="1600" b="1" dirty="0">
                <a:solidFill>
                  <a:srgbClr val="FFC000"/>
                </a:solidFill>
                <a:effectLst/>
                <a:latin typeface="Times New Roman" panose="02020603050405020304" pitchFamily="18" charset="0"/>
                <a:ea typeface="Times New Roman" panose="02020603050405020304" pitchFamily="18" charset="0"/>
                <a:cs typeface="Mangal" panose="02040503050203030202" pitchFamily="18" charset="0"/>
              </a:rPr>
              <a:t>The Principal</a:t>
            </a:r>
            <a:r>
              <a:rPr lang="en-US" sz="1600" b="1"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1200" dirty="0">
              <a:effectLst/>
              <a:latin typeface="Calibri" panose="020F0502020204030204" pitchFamily="34" charset="0"/>
              <a:ea typeface="Times New Roman" panose="02020603050405020304" pitchFamily="18" charset="0"/>
              <a:cs typeface="Mangal" panose="02040503050203030202" pitchFamily="18" charset="0"/>
            </a:endParaRPr>
          </a:p>
          <a:p>
            <a:pPr algn="ctr">
              <a:spcAft>
                <a:spcPts val="1000"/>
              </a:spcAft>
            </a:pPr>
            <a:r>
              <a:rPr lang="en-US" sz="1600" b="1" dirty="0">
                <a:solidFill>
                  <a:schemeClr val="tx2"/>
                </a:solidFill>
                <a:effectLst/>
                <a:latin typeface="Times New Roman" panose="02020603050405020304" pitchFamily="18" charset="0"/>
                <a:ea typeface="Times New Roman" panose="02020603050405020304" pitchFamily="18" charset="0"/>
                <a:cs typeface="Mangal" panose="02040503050203030202" pitchFamily="18" charset="0"/>
              </a:rPr>
              <a:t>Karmaveer Bhaurao Patil College, Urun-Islampur,</a:t>
            </a:r>
            <a:endParaRPr lang="en-IN" sz="1200" dirty="0">
              <a:solidFill>
                <a:schemeClr val="tx2"/>
              </a:solidFill>
              <a:effectLst/>
              <a:latin typeface="Calibri" panose="020F0502020204030204" pitchFamily="34" charset="0"/>
              <a:ea typeface="Times New Roman" panose="02020603050405020304" pitchFamily="18" charset="0"/>
              <a:cs typeface="Mangal" panose="02040503050203030202" pitchFamily="18" charset="0"/>
            </a:endParaRPr>
          </a:p>
          <a:p>
            <a:pPr algn="ctr">
              <a:spcAft>
                <a:spcPts val="1000"/>
              </a:spcAft>
            </a:pPr>
            <a:r>
              <a:rPr lang="en-US" sz="1600" b="1" dirty="0">
                <a:solidFill>
                  <a:schemeClr val="tx2"/>
                </a:solidFill>
                <a:effectLst/>
                <a:latin typeface="Times New Roman" panose="02020603050405020304" pitchFamily="18" charset="0"/>
                <a:ea typeface="Times New Roman" panose="02020603050405020304" pitchFamily="18" charset="0"/>
                <a:cs typeface="Mangal" panose="02040503050203030202" pitchFamily="18" charset="0"/>
              </a:rPr>
              <a:t>Tal - Walwa, Dist- Sangli</a:t>
            </a:r>
            <a:endParaRPr lang="en-IN" sz="1200" dirty="0">
              <a:solidFill>
                <a:schemeClr val="tx2"/>
              </a:solidFill>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02938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E98750-34F6-46CB-5684-304B5BAFC5E6}"/>
              </a:ext>
            </a:extLst>
          </p:cNvPr>
          <p:cNvSpPr txBox="1"/>
          <p:nvPr/>
        </p:nvSpPr>
        <p:spPr>
          <a:xfrm>
            <a:off x="95250" y="238747"/>
            <a:ext cx="11849099" cy="6409703"/>
          </a:xfrm>
          <a:prstGeom prst="rect">
            <a:avLst/>
          </a:prstGeom>
          <a:noFill/>
        </p:spPr>
        <p:txBody>
          <a:bodyPr wrap="square">
            <a:spAutoFit/>
          </a:bodyPr>
          <a:lstStyle/>
          <a:p>
            <a:r>
              <a:rPr lang="en-US" sz="2400" b="1" dirty="0">
                <a:solidFill>
                  <a:srgbClr val="FFFF00"/>
                </a:solidFill>
              </a:rPr>
              <a:t>Introduction</a:t>
            </a:r>
          </a:p>
          <a:p>
            <a:endParaRPr lang="en-US" sz="1600" dirty="0"/>
          </a:p>
          <a:p>
            <a:endParaRPr lang="en-US" sz="1600" dirty="0"/>
          </a:p>
          <a:p>
            <a:pPr algn="just">
              <a:lnSpc>
                <a:spcPct val="200000"/>
              </a:lnSpc>
            </a:pPr>
            <a:r>
              <a:rPr lang="en-US" sz="1600" dirty="0"/>
              <a:t> </a:t>
            </a:r>
            <a:r>
              <a:rPr lang="en-US" dirty="0">
                <a:latin typeface="Times New Roman" panose="02020603050405020304" pitchFamily="18" charset="0"/>
                <a:cs typeface="Times New Roman" panose="02020603050405020304" pitchFamily="18" charset="0"/>
              </a:rPr>
              <a:t>The Online Movie Ticket Booking project in Java is a software application that provides a convenient way for users to book movie tickets online. This project aims to streamline the ticket booking process, making it easier and more efficient for both users and theatre owners. The project allows users to browse through a list of available movies, view their details such as title, genre, cast, and show timings. Users can select their preferred movie and choose a showtime that suits them. The application provides real-time information on seat availability and lets users select their desired seats from a seating layout. The project includes an admin panel that allows owners or administrators to manage movie listings, update show timings, monitor bookings, and view sales reports. The Online Movie Ticket Booking project in Java provides a user-friendly and efficient platform for booking movie tickets online. It simplifies the ticket booking process, reduces waiting time, and enhances the overall movie-going experience for users. Whether it's selecting seats, making payments, or managing bookings, this project offers a comprehensive solution for both users and theatre owners.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654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6CE0D5-2BCA-3576-1DE3-384BEDEE968A}"/>
              </a:ext>
            </a:extLst>
          </p:cNvPr>
          <p:cNvSpPr txBox="1"/>
          <p:nvPr/>
        </p:nvSpPr>
        <p:spPr>
          <a:xfrm>
            <a:off x="175260" y="266963"/>
            <a:ext cx="11702415" cy="4062651"/>
          </a:xfrm>
          <a:prstGeom prst="rect">
            <a:avLst/>
          </a:prstGeom>
          <a:noFill/>
        </p:spPr>
        <p:txBody>
          <a:bodyPr wrap="square">
            <a:spAutoFit/>
          </a:bodyPr>
          <a:lstStyle/>
          <a:p>
            <a:r>
              <a:rPr lang="en-US" sz="2400" b="1" dirty="0">
                <a:solidFill>
                  <a:srgbClr val="FFFF00"/>
                </a:solidFill>
              </a:rPr>
              <a:t>Existing System</a:t>
            </a:r>
            <a:endParaRPr lang="en-US" sz="2400" b="1" dirty="0">
              <a:solidFill>
                <a:srgbClr val="FFFF00"/>
              </a:solidFill>
              <a:effectLst/>
            </a:endParaRPr>
          </a:p>
          <a:p>
            <a:endParaRPr lang="en-US" dirty="0">
              <a:effectLst/>
              <a:latin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The existing system for the Online Movie Ticket Booking project primarily</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involves manual ticket booking processes, both online and offline. It typically</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consists of physical ticket counters at movie theaters where customers have to</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visit in person to purchase tickets. Alternatively, some theatre may offer phone-</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based bookings or bookings through third-party websites.</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Customers have to physically visit the theatre to purchase movie tickets.</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They stand in queues, sometimes for extended periods, to buy tickets for their</a:t>
            </a:r>
            <a:br>
              <a:rPr lang="en-US" sz="2200"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desired showtimes. This process is time-consuming and inconvenient, especially</a:t>
            </a:r>
            <a:br>
              <a:rPr lang="en-US" sz="2200" i="1" dirty="0">
                <a:latin typeface="Times New Roman" panose="02020603050405020304" pitchFamily="18" charset="0"/>
                <a:cs typeface="Times New Roman" panose="02020603050405020304" pitchFamily="18" charset="0"/>
              </a:rPr>
            </a:br>
            <a:r>
              <a:rPr lang="en-US" sz="2200" dirty="0">
                <a:effectLst/>
                <a:latin typeface="Times New Roman" panose="02020603050405020304" pitchFamily="18" charset="0"/>
                <a:cs typeface="Times New Roman" panose="02020603050405020304" pitchFamily="18" charset="0"/>
              </a:rPr>
              <a:t>during peak hours or for popular movie releases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45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B044F1-C833-EB4C-C7AA-4A67AFA2EBE8}"/>
              </a:ext>
            </a:extLst>
          </p:cNvPr>
          <p:cNvSpPr txBox="1"/>
          <p:nvPr/>
        </p:nvSpPr>
        <p:spPr>
          <a:xfrm>
            <a:off x="123824" y="117142"/>
            <a:ext cx="11696701" cy="3970318"/>
          </a:xfrm>
          <a:prstGeom prst="rect">
            <a:avLst/>
          </a:prstGeom>
          <a:noFill/>
        </p:spPr>
        <p:txBody>
          <a:bodyPr wrap="square" anchor="ctr">
            <a:spAutoFit/>
          </a:bodyPr>
          <a:lstStyle/>
          <a:p>
            <a:r>
              <a:rPr lang="en-US" sz="2400" b="1" dirty="0">
                <a:solidFill>
                  <a:srgbClr val="FFFF00"/>
                </a:solidFill>
                <a:effectLst/>
              </a:rPr>
              <a:t>Objective of System</a:t>
            </a:r>
          </a:p>
          <a:p>
            <a:endParaRPr lang="en-US" dirty="0">
              <a:latin typeface="Times New Roman" panose="02020603050405020304" pitchFamily="18" charset="0"/>
            </a:endParaRPr>
          </a:p>
          <a:p>
            <a:br>
              <a:rPr lang="en-US" dirty="0"/>
            </a:br>
            <a:r>
              <a:rPr lang="en-US" sz="2400" dirty="0">
                <a:effectLst/>
                <a:latin typeface="Times New Roman" panose="02020603050405020304" pitchFamily="18" charset="0"/>
                <a:cs typeface="Times New Roman" panose="02020603050405020304" pitchFamily="18" charset="0"/>
              </a:rPr>
              <a:t>The objectives of this study is as follows:</a:t>
            </a:r>
            <a:br>
              <a:rPr lang="en-US" sz="2400" dirty="0">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 To evaluate the way of interaction with customers.</a:t>
            </a:r>
            <a:br>
              <a:rPr lang="en-US" sz="2400" dirty="0">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 To develop a movie ticket booking system with web application based 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the client server application.</a:t>
            </a:r>
            <a:br>
              <a:rPr lang="en-US" sz="2400" dirty="0">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 To determine the factors that influence customer when booking a ticket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online.</a:t>
            </a:r>
            <a:br>
              <a:rPr lang="en-US" sz="2400" dirty="0">
                <a:latin typeface="Times New Roman" panose="02020603050405020304" pitchFamily="18" charset="0"/>
                <a:cs typeface="Times New Roman" panose="02020603050405020304" pitchFamily="18" charset="0"/>
              </a:rPr>
            </a:br>
            <a:r>
              <a:rPr lang="en-US" sz="2400" dirty="0">
                <a:effectLst/>
                <a:latin typeface="Times New Roman" panose="02020603050405020304" pitchFamily="18" charset="0"/>
                <a:cs typeface="Times New Roman" panose="02020603050405020304" pitchFamily="18" charset="0"/>
              </a:rPr>
              <a:t> To computerized the movie ticket booking system process and display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details of sales history.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09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6AD07-D967-DB85-5FD5-19F898DC0F10}"/>
              </a:ext>
            </a:extLst>
          </p:cNvPr>
          <p:cNvSpPr txBox="1"/>
          <p:nvPr/>
        </p:nvSpPr>
        <p:spPr>
          <a:xfrm>
            <a:off x="73611" y="128639"/>
            <a:ext cx="12801600" cy="5355312"/>
          </a:xfrm>
          <a:prstGeom prst="rect">
            <a:avLst/>
          </a:prstGeom>
          <a:noFill/>
        </p:spPr>
        <p:txBody>
          <a:bodyPr wrap="square">
            <a:spAutoFit/>
          </a:bodyPr>
          <a:lstStyle/>
          <a:p>
            <a:r>
              <a:rPr lang="en-IN" dirty="0">
                <a:effectLst/>
                <a:latin typeface="Times New Roman" panose="02020603050405020304" pitchFamily="18" charset="0"/>
              </a:rPr>
              <a:t> </a:t>
            </a:r>
            <a:r>
              <a:rPr lang="en-IN" sz="2400" b="1" dirty="0">
                <a:solidFill>
                  <a:srgbClr val="FFFF00"/>
                </a:solidFill>
                <a:effectLst/>
              </a:rPr>
              <a:t>System Specification</a:t>
            </a:r>
          </a:p>
          <a:p>
            <a:br>
              <a:rPr lang="en-IN" dirty="0"/>
            </a:br>
            <a:r>
              <a:rPr lang="en-IN" sz="2000" dirty="0">
                <a:effectLst/>
                <a:latin typeface="Times New Roman" panose="02020603050405020304" pitchFamily="18" charset="0"/>
                <a:cs typeface="Times New Roman" panose="02020603050405020304" pitchFamily="18" charset="0"/>
              </a:rPr>
              <a:t>Hardware And Software Hardware Requirements</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The system requirements divided into two categories Hardware and Software</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requirement are as follows:</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Hardware Requirements:</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1. Processor : Intel(R) p4,2.66 </a:t>
            </a:r>
            <a:r>
              <a:rPr lang="en-IN" sz="2000" dirty="0" err="1">
                <a:effectLst/>
                <a:latin typeface="Times New Roman" panose="02020603050405020304" pitchFamily="18" charset="0"/>
                <a:cs typeface="Times New Roman" panose="02020603050405020304" pitchFamily="18" charset="0"/>
              </a:rPr>
              <a:t>Ghz</a:t>
            </a:r>
            <a:r>
              <a:rPr lang="en-IN" sz="2000" dirty="0">
                <a:effectLst/>
                <a:latin typeface="Times New Roman" panose="02020603050405020304" pitchFamily="18" charset="0"/>
                <a:cs typeface="Times New Roman" panose="02020603050405020304" pitchFamily="18" charset="0"/>
              </a:rPr>
              <a:t> Ht. 2MB Cache</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2. RAM : 1 GB</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3. Hard disk : 40 GB Har disk (7200 RPM)</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4. Input Device : Keyboard, Mouse.</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5. Output Device : Monitor, Printer.</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Software Requirements:</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1. Operating System: Windows –10</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2. IDE: </a:t>
            </a:r>
            <a:r>
              <a:rPr lang="en-IN" sz="2000" dirty="0" err="1">
                <a:effectLst/>
                <a:latin typeface="Times New Roman" panose="02020603050405020304" pitchFamily="18" charset="0"/>
                <a:cs typeface="Times New Roman" panose="02020603050405020304" pitchFamily="18" charset="0"/>
              </a:rPr>
              <a:t>Netbeans</a:t>
            </a:r>
            <a:r>
              <a:rPr lang="en-IN" sz="2000" dirty="0">
                <a:effectLst/>
                <a:latin typeface="Times New Roman" panose="02020603050405020304" pitchFamily="18" charset="0"/>
                <a:cs typeface="Times New Roman" panose="02020603050405020304" pitchFamily="18" charset="0"/>
              </a:rPr>
              <a:t> 7.2</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3. Front-End Tool: Java Script, Html, </a:t>
            </a:r>
            <a:r>
              <a:rPr lang="en-IN" sz="2000" dirty="0" err="1">
                <a:effectLst/>
                <a:latin typeface="Times New Roman" panose="02020603050405020304" pitchFamily="18" charset="0"/>
                <a:cs typeface="Times New Roman" panose="02020603050405020304" pitchFamily="18" charset="0"/>
              </a:rPr>
              <a:t>Css</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4. Back-End Tool: MYSQL, Java</a:t>
            </a:r>
            <a:br>
              <a:rPr lang="en-IN" sz="2000" dirty="0">
                <a:latin typeface="Times New Roman" panose="02020603050405020304" pitchFamily="18" charset="0"/>
                <a:cs typeface="Times New Roman" panose="02020603050405020304" pitchFamily="18" charset="0"/>
              </a:rPr>
            </a:br>
            <a:r>
              <a:rPr lang="en-IN" sz="2000" dirty="0">
                <a:effectLst/>
                <a:latin typeface="Times New Roman" panose="02020603050405020304" pitchFamily="18" charset="0"/>
                <a:cs typeface="Times New Roman" panose="02020603050405020304" pitchFamily="18" charset="0"/>
              </a:rPr>
              <a:t>5. Reports: Jasper Report</a:t>
            </a:r>
          </a:p>
        </p:txBody>
      </p:sp>
    </p:spTree>
    <p:extLst>
      <p:ext uri="{BB962C8B-B14F-4D97-AF65-F5344CB8AC3E}">
        <p14:creationId xmlns:p14="http://schemas.microsoft.com/office/powerpoint/2010/main" val="22334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E73A639-E266-7ECD-944C-3A0D3AC2AE0B}"/>
              </a:ext>
            </a:extLst>
          </p:cNvPr>
          <p:cNvSpPr txBox="1"/>
          <p:nvPr/>
        </p:nvSpPr>
        <p:spPr>
          <a:xfrm>
            <a:off x="-1070489" y="766783"/>
            <a:ext cx="6093500" cy="461665"/>
          </a:xfrm>
          <a:prstGeom prst="rect">
            <a:avLst/>
          </a:prstGeom>
          <a:noFill/>
        </p:spPr>
        <p:txBody>
          <a:bodyPr wrap="square">
            <a:spAutoFit/>
          </a:bodyPr>
          <a:lstStyle/>
          <a:p>
            <a:pPr algn="ctr"/>
            <a:r>
              <a:rPr lang="en-US" sz="2400" b="1" dirty="0"/>
              <a:t> </a:t>
            </a:r>
            <a:r>
              <a:rPr lang="en-US" sz="2400" b="1" dirty="0">
                <a:solidFill>
                  <a:srgbClr val="FFFF00"/>
                </a:solidFill>
              </a:rPr>
              <a:t>Data Flow Diagram</a:t>
            </a:r>
            <a:endParaRPr lang="en-IN" sz="2400" b="1" dirty="0">
              <a:solidFill>
                <a:srgbClr val="FFFF00"/>
              </a:solidFill>
            </a:endParaRPr>
          </a:p>
        </p:txBody>
      </p:sp>
      <p:pic>
        <p:nvPicPr>
          <p:cNvPr id="3" name="Picture 2">
            <a:extLst>
              <a:ext uri="{FF2B5EF4-FFF2-40B4-BE49-F238E27FC236}">
                <a16:creationId xmlns:a16="http://schemas.microsoft.com/office/drawing/2014/main" id="{33624D53-4BC1-AD36-AF00-9198F5D07C98}"/>
              </a:ext>
            </a:extLst>
          </p:cNvPr>
          <p:cNvPicPr>
            <a:picLocks noChangeAspect="1"/>
          </p:cNvPicPr>
          <p:nvPr/>
        </p:nvPicPr>
        <p:blipFill>
          <a:blip r:embed="rId2"/>
          <a:stretch>
            <a:fillRect/>
          </a:stretch>
        </p:blipFill>
        <p:spPr>
          <a:xfrm>
            <a:off x="1415862" y="1906802"/>
            <a:ext cx="9360275" cy="3255748"/>
          </a:xfrm>
          <a:prstGeom prst="rect">
            <a:avLst/>
          </a:prstGeom>
        </p:spPr>
      </p:pic>
    </p:spTree>
    <p:extLst>
      <p:ext uri="{BB962C8B-B14F-4D97-AF65-F5344CB8AC3E}">
        <p14:creationId xmlns:p14="http://schemas.microsoft.com/office/powerpoint/2010/main" val="170840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8BB484-E9CD-A742-F3B3-D3C0F3ADBFA7}"/>
              </a:ext>
            </a:extLst>
          </p:cNvPr>
          <p:cNvSpPr txBox="1"/>
          <p:nvPr/>
        </p:nvSpPr>
        <p:spPr>
          <a:xfrm>
            <a:off x="-1262746" y="426392"/>
            <a:ext cx="6093500" cy="461665"/>
          </a:xfrm>
          <a:prstGeom prst="rect">
            <a:avLst/>
          </a:prstGeom>
          <a:noFill/>
        </p:spPr>
        <p:txBody>
          <a:bodyPr wrap="square">
            <a:spAutoFit/>
          </a:bodyPr>
          <a:lstStyle/>
          <a:p>
            <a:pPr algn="ctr"/>
            <a:r>
              <a:rPr lang="en-US" sz="2400" b="1" dirty="0"/>
              <a:t> </a:t>
            </a:r>
            <a:r>
              <a:rPr lang="en-US" sz="2400" b="1" dirty="0">
                <a:solidFill>
                  <a:srgbClr val="FFFF00"/>
                </a:solidFill>
              </a:rPr>
              <a:t>Data Flow Diagram</a:t>
            </a:r>
            <a:endParaRPr lang="en-IN" sz="2400" b="1" dirty="0">
              <a:solidFill>
                <a:srgbClr val="FFFF00"/>
              </a:solidFill>
            </a:endParaRPr>
          </a:p>
        </p:txBody>
      </p:sp>
      <p:pic>
        <p:nvPicPr>
          <p:cNvPr id="4" name="Picture 3">
            <a:extLst>
              <a:ext uri="{FF2B5EF4-FFF2-40B4-BE49-F238E27FC236}">
                <a16:creationId xmlns:a16="http://schemas.microsoft.com/office/drawing/2014/main" id="{F9A80584-AE3C-521E-43E3-144EBE84B60B}"/>
              </a:ext>
            </a:extLst>
          </p:cNvPr>
          <p:cNvPicPr>
            <a:picLocks noChangeAspect="1"/>
          </p:cNvPicPr>
          <p:nvPr/>
        </p:nvPicPr>
        <p:blipFill>
          <a:blip r:embed="rId2"/>
          <a:stretch>
            <a:fillRect/>
          </a:stretch>
        </p:blipFill>
        <p:spPr>
          <a:xfrm>
            <a:off x="2438400" y="1019175"/>
            <a:ext cx="7315200" cy="5684760"/>
          </a:xfrm>
          <a:prstGeom prst="rect">
            <a:avLst/>
          </a:prstGeom>
        </p:spPr>
      </p:pic>
    </p:spTree>
    <p:extLst>
      <p:ext uri="{BB962C8B-B14F-4D97-AF65-F5344CB8AC3E}">
        <p14:creationId xmlns:p14="http://schemas.microsoft.com/office/powerpoint/2010/main" val="2810875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316</TotalTime>
  <Words>982</Words>
  <Application>Microsoft Office PowerPoint</Application>
  <PresentationFormat>Widescreen</PresentationFormat>
  <Paragraphs>73</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Book Antiqua</vt:lpstr>
      <vt:lpstr>Bookman Old Style</vt:lpstr>
      <vt:lpstr>Calibri</vt:lpstr>
      <vt:lpstr>Century Gothic</vt:lpstr>
      <vt:lpstr>Symbol</vt:lpstr>
      <vt:lpstr>Times New Roman</vt:lpstr>
      <vt:lpstr>Wingdings 3</vt:lpstr>
      <vt:lpstr>Ion</vt:lpstr>
      <vt:lpstr>PowerPoint Presentation</vt:lpstr>
      <vt:lpstr>PowerPoint Presentation</vt:lpstr>
      <vt:lpstr>    A Project Report  On “Online movie ticket booking  SYSTEM” In Java  Submitted to, SHIVAJI UNIVERSITY, KOLHAPUR In the partial fulfillment of award of degree   BACHELOR OF SCIENCE-Information Technology (Entire)  (B.Sc. I.T Part -III)  Submitted by, Mr. Jilani Javed Pathan.  Mr. Saalemahamad Sadik Momin. Under the guidance of, Prof. P. A. Kupade Through,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Arati .</dc:creator>
  <cp:lastModifiedBy>Jilani</cp:lastModifiedBy>
  <cp:revision>16</cp:revision>
  <dcterms:created xsi:type="dcterms:W3CDTF">2022-06-08T12:41:32Z</dcterms:created>
  <dcterms:modified xsi:type="dcterms:W3CDTF">2023-05-27T02:39:34Z</dcterms:modified>
</cp:coreProperties>
</file>